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0" r:id="rId3"/>
    <p:sldId id="257" r:id="rId4"/>
    <p:sldId id="258" r:id="rId5"/>
    <p:sldId id="260" r:id="rId6"/>
    <p:sldId id="268" r:id="rId7"/>
    <p:sldId id="261" r:id="rId8"/>
    <p:sldId id="262" r:id="rId9"/>
    <p:sldId id="263" r:id="rId10"/>
    <p:sldId id="264" r:id="rId11"/>
    <p:sldId id="265" r:id="rId12"/>
    <p:sldId id="266" r:id="rId13"/>
    <p:sldId id="269" r:id="rId14"/>
    <p:sldId id="271" r:id="rId15"/>
    <p:sldId id="272" r:id="rId16"/>
    <p:sldId id="27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cs-CZ"/>
              <a:t>Kliknutím lze upravit styl.</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ncho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cs-CZ"/>
              <a:t>Kliknutím lze upravit styl.</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48A87A34-81AB-432B-8DAE-1953F412C126}" type="datetimeFigureOut">
              <a:rPr lang="en-US" dirty="0"/>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cs-CZ"/>
              <a:t>Kliknutím lze upravit styl.</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cs-CZ"/>
              <a:t>Kliknutím lze upravit styl.</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1447191" y="2824269"/>
            <a:ext cx="4645152" cy="2644457"/>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412362" y="2821491"/>
            <a:ext cx="4645152" cy="2637371"/>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cs-CZ"/>
              <a:t>Kliknutím lze upravit styl.</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p:txBody>
          <a:bodyPr/>
          <a:lstStyle/>
          <a:p>
            <a:fld id="{48A87A34-81AB-432B-8DAE-1953F412C126}" type="datetimeFigureOut">
              <a:rPr lang="en-US" dirty="0"/>
              <a:t>10/22/2026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cs-CZ"/>
              <a:t>Kliknutím lze upravit styl.</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10/22/2026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cs-CZ"/>
              <a:t>Kliknutím lze upravit styl.</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10/22/2026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nrpzs.uzis.cz/index.php?pg=vyhledavani-poskytovatel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du.gov.cz/wp-content/uploads/2024/09/VZOR-Plan-zdravotni-podpory-ditete-s-diabetem-1.-typu-ve-skole-%E2%80%93-inzulinova-pera.pdf" TargetMode="External"/><Relationship Id="rId7" Type="http://schemas.openxmlformats.org/officeDocument/2006/relationships/hyperlink" Target="https://www.edu.cz/sdeleni-msmt-a-mzd-k-zajisteni-zdravotnich-sluzeb-ve-skolach-a-skolskych-zarizenich-2021/" TargetMode="External"/><Relationship Id="rId2" Type="http://schemas.openxmlformats.org/officeDocument/2006/relationships/hyperlink" Target="https://edu.gov.cz/sdeleni-msmt-a-mzd-k-zajisteni-zdravotni-podpory-ve-skolach-a-skolskych-zarizenich/" TargetMode="External"/><Relationship Id="rId1" Type="http://schemas.openxmlformats.org/officeDocument/2006/relationships/slideLayout" Target="../slideLayouts/slideLayout2.xml"/><Relationship Id="rId6" Type="http://schemas.openxmlformats.org/officeDocument/2006/relationships/hyperlink" Target="https://edu.gov.cz/wp-content/uploads/2025/04/II_Zajisteni-zdravotni-podpory-deti-s-epilepsii-ve-skolach-a-skolskych-zarizenich.pdf" TargetMode="External"/><Relationship Id="rId5" Type="http://schemas.openxmlformats.org/officeDocument/2006/relationships/hyperlink" Target="https://www.edu.cz/wp-content/uploads/2024/09/PRILOHA-Zajisteni-zdravotni-podpory-deti-s-diabetem-ve-skolach-a-skolskych-zarizenich.pdf" TargetMode="External"/><Relationship Id="rId4" Type="http://schemas.openxmlformats.org/officeDocument/2006/relationships/hyperlink" Target="https://edu.gov.cz/wp-content/uploads/2024/09/VZOR-Plan-zdravotni-podpory-ditete-s-diabetem-1.-typu-ve-skole-%E2%80%93-inzulinova-pumpa.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87D1CB-A998-4882-9F6B-8A6902920E64}"/>
              </a:ext>
            </a:extLst>
          </p:cNvPr>
          <p:cNvSpPr>
            <a:spLocks noGrp="1"/>
          </p:cNvSpPr>
          <p:nvPr>
            <p:ph type="ctrTitle"/>
          </p:nvPr>
        </p:nvSpPr>
        <p:spPr>
          <a:xfrm>
            <a:off x="2417779" y="802299"/>
            <a:ext cx="8637073" cy="1985726"/>
          </a:xfrm>
        </p:spPr>
        <p:txBody>
          <a:bodyPr>
            <a:normAutofit/>
          </a:bodyPr>
          <a:lstStyle/>
          <a:p>
            <a:pPr algn="ctr"/>
            <a:r>
              <a:rPr lang="cs-CZ" sz="3200" b="1" dirty="0">
                <a:effectLst>
                  <a:outerShdw blurRad="38100" dist="38100" dir="2700000" algn="tl">
                    <a:srgbClr val="000000">
                      <a:alpha val="43137"/>
                    </a:srgbClr>
                  </a:outerShdw>
                </a:effectLst>
              </a:rPr>
              <a:t>ZAJIŠTĚNÍ ZDRAVOTNÍCH SLUŽEB VE ŠKOLÁCH A ŠKOLSKÝCH ZAŘÍZENÍCH</a:t>
            </a:r>
          </a:p>
        </p:txBody>
      </p:sp>
      <p:sp>
        <p:nvSpPr>
          <p:cNvPr id="3" name="Podnadpis 2">
            <a:extLst>
              <a:ext uri="{FF2B5EF4-FFF2-40B4-BE49-F238E27FC236}">
                <a16:creationId xmlns:a16="http://schemas.microsoft.com/office/drawing/2014/main" id="{F9A9F241-38CC-475D-9D98-F5984C2885B1}"/>
              </a:ext>
            </a:extLst>
          </p:cNvPr>
          <p:cNvSpPr>
            <a:spLocks noGrp="1"/>
          </p:cNvSpPr>
          <p:nvPr>
            <p:ph type="subTitle" idx="1"/>
          </p:nvPr>
        </p:nvSpPr>
        <p:spPr>
          <a:xfrm>
            <a:off x="2417780" y="4975412"/>
            <a:ext cx="8637072" cy="788894"/>
          </a:xfrm>
        </p:spPr>
        <p:txBody>
          <a:bodyPr>
            <a:normAutofit fontScale="85000" lnSpcReduction="20000"/>
          </a:bodyPr>
          <a:lstStyle/>
          <a:p>
            <a:r>
              <a:rPr lang="cs-CZ" dirty="0"/>
              <a:t>Mgr. Jana Fišerová, 2026</a:t>
            </a:r>
          </a:p>
          <a:p>
            <a:r>
              <a:rPr lang="cs-CZ"/>
              <a:t>Celostátní </a:t>
            </a:r>
            <a:r>
              <a:rPr lang="cs-CZ" dirty="0"/>
              <a:t>konference pracovníků DM a internátů v Hradci Králové dne 2.-3.10.2026</a:t>
            </a:r>
          </a:p>
        </p:txBody>
      </p:sp>
    </p:spTree>
    <p:extLst>
      <p:ext uri="{BB962C8B-B14F-4D97-AF65-F5344CB8AC3E}">
        <p14:creationId xmlns:p14="http://schemas.microsoft.com/office/powerpoint/2010/main" val="2549615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1DCDDC-4463-4C37-9768-7F56ABAC2E43}"/>
              </a:ext>
            </a:extLst>
          </p:cNvPr>
          <p:cNvSpPr>
            <a:spLocks noGrp="1"/>
          </p:cNvSpPr>
          <p:nvPr>
            <p:ph type="title"/>
          </p:nvPr>
        </p:nvSpPr>
        <p:spPr/>
        <p:txBody>
          <a:bodyPr/>
          <a:lstStyle/>
          <a:p>
            <a:r>
              <a:rPr lang="cs-CZ" b="1" dirty="0"/>
              <a:t>Legislativní  východiska </a:t>
            </a:r>
          </a:p>
        </p:txBody>
      </p:sp>
      <p:sp>
        <p:nvSpPr>
          <p:cNvPr id="3" name="Zástupný symbol pro obsah 2">
            <a:extLst>
              <a:ext uri="{FF2B5EF4-FFF2-40B4-BE49-F238E27FC236}">
                <a16:creationId xmlns:a16="http://schemas.microsoft.com/office/drawing/2014/main" id="{9E592E4D-FC6D-43C5-B7C7-B35FF0439309}"/>
              </a:ext>
            </a:extLst>
          </p:cNvPr>
          <p:cNvSpPr>
            <a:spLocks noGrp="1"/>
          </p:cNvSpPr>
          <p:nvPr>
            <p:ph idx="1"/>
          </p:nvPr>
        </p:nvSpPr>
        <p:spPr/>
        <p:txBody>
          <a:bodyPr>
            <a:normAutofit fontScale="92500" lnSpcReduction="10000"/>
          </a:bodyPr>
          <a:lstStyle/>
          <a:p>
            <a:r>
              <a:rPr lang="cs-CZ" dirty="0"/>
              <a:t>Důležitým východiskem pro poskytování zdravotních služeb ve školství je Zákon č. 372/2011 Sb., o zdravotních službách a podmínkách jejich poskytování, ve znění pozdějších předpisů</a:t>
            </a:r>
          </a:p>
          <a:p>
            <a:r>
              <a:rPr lang="cs-CZ" dirty="0"/>
              <a:t>Tento zákon však neřeší úlohu pedagogických pracovníků v poskytování zdravotních služeb, neboť jim tato role nenáleží. Řeší se zde pouze možnost poskytování zdravotních služeb pracovníky registrované zdravotní služby přímo ve školách nebo školských zařízeních</a:t>
            </a:r>
          </a:p>
          <a:p>
            <a:r>
              <a:rPr lang="cs-CZ" dirty="0"/>
              <a:t>Jediným dokumentem, který se věnuje poskytování zdravotní podpory ve školství je společné sdělení MŠMT a Ministerstva zdravotnictví, které má však pouze formu doporučení (</a:t>
            </a:r>
            <a:r>
              <a:rPr lang="cs-CZ"/>
              <a:t>znění „Sdělení“ </a:t>
            </a:r>
            <a:r>
              <a:rPr lang="cs-CZ" dirty="0"/>
              <a:t>viz níže), nejsou zde vymezeny všechny situace, ale nové přílohy se aspoň snaží popsat, jak přistupovat ve školství k žákům s diabetem nebo epilepsií </a:t>
            </a:r>
          </a:p>
          <a:p>
            <a:endParaRPr lang="cs-CZ" dirty="0"/>
          </a:p>
        </p:txBody>
      </p:sp>
    </p:spTree>
    <p:extLst>
      <p:ext uri="{BB962C8B-B14F-4D97-AF65-F5344CB8AC3E}">
        <p14:creationId xmlns:p14="http://schemas.microsoft.com/office/powerpoint/2010/main" val="2525289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AD704D-1B69-4ACE-8B7C-CC14CE035E47}"/>
              </a:ext>
            </a:extLst>
          </p:cNvPr>
          <p:cNvSpPr>
            <a:spLocks noGrp="1"/>
          </p:cNvSpPr>
          <p:nvPr>
            <p:ph type="title"/>
          </p:nvPr>
        </p:nvSpPr>
        <p:spPr>
          <a:xfrm>
            <a:off x="1451579" y="233083"/>
            <a:ext cx="9603275" cy="1620672"/>
          </a:xfrm>
        </p:spPr>
        <p:txBody>
          <a:bodyPr>
            <a:normAutofit fontScale="90000"/>
          </a:bodyPr>
          <a:lstStyle/>
          <a:p>
            <a:r>
              <a:rPr lang="cs-CZ" b="1" dirty="0"/>
              <a:t>Zákon č. 372/2011 Sb., o zdravotních službách a podmínkách jejich poskytování, ve znění pozdějších předpisů</a:t>
            </a:r>
            <a:endParaRPr lang="cs-CZ" dirty="0"/>
          </a:p>
        </p:txBody>
      </p:sp>
      <p:sp>
        <p:nvSpPr>
          <p:cNvPr id="3" name="Zástupný symbol pro obsah 2">
            <a:extLst>
              <a:ext uri="{FF2B5EF4-FFF2-40B4-BE49-F238E27FC236}">
                <a16:creationId xmlns:a16="http://schemas.microsoft.com/office/drawing/2014/main" id="{85788092-1254-4151-B9DF-6D5B9BB946EF}"/>
              </a:ext>
            </a:extLst>
          </p:cNvPr>
          <p:cNvSpPr>
            <a:spLocks noGrp="1"/>
          </p:cNvSpPr>
          <p:nvPr>
            <p:ph idx="1"/>
          </p:nvPr>
        </p:nvSpPr>
        <p:spPr/>
        <p:txBody>
          <a:bodyPr/>
          <a:lstStyle/>
          <a:p>
            <a:endParaRPr lang="cs-CZ" dirty="0"/>
          </a:p>
          <a:p>
            <a:r>
              <a:rPr lang="cs-CZ" dirty="0"/>
              <a:t>zákon upravuje zdravotní služby a </a:t>
            </a:r>
            <a:r>
              <a:rPr lang="cs-CZ" b="1" dirty="0"/>
              <a:t>podmínky jejich poskytování</a:t>
            </a:r>
            <a:r>
              <a:rPr lang="cs-CZ" dirty="0"/>
              <a:t> </a:t>
            </a:r>
          </a:p>
          <a:p>
            <a:r>
              <a:rPr lang="cs-CZ" dirty="0"/>
              <a:t>vymezuje zdravotní výkony prováděné zdravotnickými pracovníky, které jsou součástí zdravotní péče, která je podmnožinou zdravotních služeb (viz § 2 zákona) </a:t>
            </a:r>
          </a:p>
        </p:txBody>
      </p:sp>
    </p:spTree>
    <p:extLst>
      <p:ext uri="{BB962C8B-B14F-4D97-AF65-F5344CB8AC3E}">
        <p14:creationId xmlns:p14="http://schemas.microsoft.com/office/powerpoint/2010/main" val="386876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31552D6-4397-40B7-BF61-506F9DE0E31E}"/>
              </a:ext>
            </a:extLst>
          </p:cNvPr>
          <p:cNvSpPr>
            <a:spLocks noGrp="1"/>
          </p:cNvSpPr>
          <p:nvPr>
            <p:ph type="title"/>
          </p:nvPr>
        </p:nvSpPr>
        <p:spPr>
          <a:xfrm>
            <a:off x="1451579" y="493059"/>
            <a:ext cx="9603275" cy="1360695"/>
          </a:xfrm>
        </p:spPr>
        <p:txBody>
          <a:bodyPr>
            <a:normAutofit fontScale="90000"/>
          </a:bodyPr>
          <a:lstStyle/>
          <a:p>
            <a:r>
              <a:rPr lang="cs-CZ" b="1" dirty="0"/>
              <a:t>Zákon č. 372/2011 Sb., o zdravotních službách a podmínkách jejich poskytování, ve znění pozdějších předpisů</a:t>
            </a:r>
            <a:endParaRPr lang="cs-CZ" dirty="0"/>
          </a:p>
        </p:txBody>
      </p:sp>
      <p:sp>
        <p:nvSpPr>
          <p:cNvPr id="3" name="Zástupný symbol pro obsah 2">
            <a:extLst>
              <a:ext uri="{FF2B5EF4-FFF2-40B4-BE49-F238E27FC236}">
                <a16:creationId xmlns:a16="http://schemas.microsoft.com/office/drawing/2014/main" id="{802207DA-3D83-4E85-8453-B6DA2FE4D472}"/>
              </a:ext>
            </a:extLst>
          </p:cNvPr>
          <p:cNvSpPr>
            <a:spLocks noGrp="1"/>
          </p:cNvSpPr>
          <p:nvPr>
            <p:ph idx="1"/>
          </p:nvPr>
        </p:nvSpPr>
        <p:spPr/>
        <p:txBody>
          <a:bodyPr>
            <a:normAutofit lnSpcReduction="10000"/>
          </a:bodyPr>
          <a:lstStyle/>
          <a:p>
            <a:endParaRPr lang="cs-CZ" dirty="0"/>
          </a:p>
          <a:p>
            <a:r>
              <a:rPr lang="cs-CZ" dirty="0"/>
              <a:t>Zdravotní služby může poskytovat pouze právnická nebo fyzická osoba, která podle zmíněného zákona získala </a:t>
            </a:r>
            <a:r>
              <a:rPr lang="cs-CZ" b="1" dirty="0"/>
              <a:t>oprávnění k poskytování zdravotních služeb,</a:t>
            </a:r>
            <a:r>
              <a:rPr lang="cs-CZ" dirty="0"/>
              <a:t> a to prostřednictvím osob způsobilých k výkonu zdravotnického povolání (zdravotničtí pracovníci) a nebo k výkonu činností souvisejících s poskytováním zdravotních služeb (jiní odborní pracovníci). </a:t>
            </a:r>
          </a:p>
          <a:p>
            <a:r>
              <a:rPr lang="cs-CZ" b="1" dirty="0"/>
              <a:t>Pedagogičtí  a ani jiní pracovníci školy či školského zařízení nesplňují žádnou z podmínek pro poskytování zdravotních služeb, tedy i pro poskytování zdravotních výkonů ve smyslu zákona. </a:t>
            </a:r>
          </a:p>
        </p:txBody>
      </p:sp>
    </p:spTree>
    <p:extLst>
      <p:ext uri="{BB962C8B-B14F-4D97-AF65-F5344CB8AC3E}">
        <p14:creationId xmlns:p14="http://schemas.microsoft.com/office/powerpoint/2010/main" val="2880553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C06B5D2-18A8-4A65-A770-1EEE90817C4D}"/>
              </a:ext>
            </a:extLst>
          </p:cNvPr>
          <p:cNvSpPr>
            <a:spLocks noGrp="1"/>
          </p:cNvSpPr>
          <p:nvPr>
            <p:ph type="title"/>
          </p:nvPr>
        </p:nvSpPr>
        <p:spPr>
          <a:xfrm>
            <a:off x="1451579" y="297181"/>
            <a:ext cx="9603275" cy="1569720"/>
          </a:xfrm>
        </p:spPr>
        <p:txBody>
          <a:bodyPr>
            <a:normAutofit fontScale="90000"/>
          </a:bodyPr>
          <a:lstStyle/>
          <a:p>
            <a:r>
              <a:rPr lang="cs-CZ" b="1" dirty="0"/>
              <a:t>Zákon č. 372/2011 Sb., o zdravotních službách a podmínkách jejich poskytování, ve znění pozdějších předpisů</a:t>
            </a:r>
            <a:br>
              <a:rPr lang="cs-CZ" b="1" dirty="0"/>
            </a:br>
            <a:endParaRPr lang="cs-CZ" dirty="0"/>
          </a:p>
        </p:txBody>
      </p:sp>
      <p:sp>
        <p:nvSpPr>
          <p:cNvPr id="3" name="Zástupný symbol pro obsah 2">
            <a:extLst>
              <a:ext uri="{FF2B5EF4-FFF2-40B4-BE49-F238E27FC236}">
                <a16:creationId xmlns:a16="http://schemas.microsoft.com/office/drawing/2014/main" id="{B1F90E7D-8282-44B7-A092-438EBCA3E760}"/>
              </a:ext>
            </a:extLst>
          </p:cNvPr>
          <p:cNvSpPr>
            <a:spLocks noGrp="1"/>
          </p:cNvSpPr>
          <p:nvPr>
            <p:ph idx="1"/>
          </p:nvPr>
        </p:nvSpPr>
        <p:spPr>
          <a:xfrm>
            <a:off x="1451579" y="2255520"/>
            <a:ext cx="9603275" cy="3210825"/>
          </a:xfrm>
        </p:spPr>
        <p:txBody>
          <a:bodyPr>
            <a:normAutofit fontScale="92500" lnSpcReduction="10000"/>
          </a:bodyPr>
          <a:lstStyle/>
          <a:p>
            <a:r>
              <a:rPr lang="cs-CZ" b="1" dirty="0"/>
              <a:t>Školy a školská zařízení se však od 1. 1. 2022 staly vlastním sociálním prostředím pacienta – dítěte, žáka</a:t>
            </a:r>
            <a:r>
              <a:rPr lang="cs-CZ" dirty="0"/>
              <a:t> (dále také jen „dítě“), </a:t>
            </a:r>
            <a:r>
              <a:rPr lang="cs-CZ" b="1" dirty="0"/>
              <a:t>kde bude umožněno</a:t>
            </a:r>
            <a:r>
              <a:rPr lang="cs-CZ" dirty="0"/>
              <a:t> </a:t>
            </a:r>
            <a:r>
              <a:rPr lang="cs-CZ" b="1" dirty="0"/>
              <a:t>poskytování zdravotních služeb poskytovatelem zdravotních služeb dětem, které sami nedokáží provést zdravotní výkon</a:t>
            </a:r>
            <a:r>
              <a:rPr lang="cs-CZ" dirty="0"/>
              <a:t> (podávání léku, aplikace inzulinu, event. odsátí tracheostomie, výměna </a:t>
            </a:r>
            <a:r>
              <a:rPr lang="cs-CZ" dirty="0" err="1"/>
              <a:t>stomických</a:t>
            </a:r>
            <a:r>
              <a:rPr lang="cs-CZ" dirty="0"/>
              <a:t> pomůcek apod.).</a:t>
            </a:r>
          </a:p>
          <a:p>
            <a:r>
              <a:rPr lang="cs-CZ" dirty="0"/>
              <a:t>Tuto možnost přinesla </a:t>
            </a:r>
            <a:r>
              <a:rPr lang="cs-CZ" b="1" dirty="0"/>
              <a:t>novela zákona č. 372/2011 Sb.</a:t>
            </a:r>
            <a:r>
              <a:rPr lang="cs-CZ" dirty="0"/>
              <a:t>, o zdravotních službách a podmínkách jejich poskytování, která s účinností od 1. 1. 2022 </a:t>
            </a:r>
            <a:r>
              <a:rPr lang="cs-CZ" b="1" dirty="0"/>
              <a:t>umožňuje na základě indikace praktického lékaře pro děti a dorost </a:t>
            </a:r>
            <a:r>
              <a:rPr lang="cs-CZ" dirty="0"/>
              <a:t>(dále jen „PLDD“) </a:t>
            </a:r>
            <a:r>
              <a:rPr lang="cs-CZ" b="1" dirty="0"/>
              <a:t>poskytovat poskytovatelům domácí péče zdravotní služby dětem ve školách</a:t>
            </a:r>
            <a:r>
              <a:rPr lang="cs-CZ" dirty="0"/>
              <a:t>.</a:t>
            </a:r>
          </a:p>
          <a:p>
            <a:endParaRPr lang="cs-CZ" dirty="0"/>
          </a:p>
        </p:txBody>
      </p:sp>
    </p:spTree>
    <p:extLst>
      <p:ext uri="{BB962C8B-B14F-4D97-AF65-F5344CB8AC3E}">
        <p14:creationId xmlns:p14="http://schemas.microsoft.com/office/powerpoint/2010/main" val="1158843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42B52B-37AC-4E61-9CAB-25D2A9079CC0}"/>
              </a:ext>
            </a:extLst>
          </p:cNvPr>
          <p:cNvSpPr>
            <a:spLocks noGrp="1"/>
          </p:cNvSpPr>
          <p:nvPr>
            <p:ph type="title"/>
          </p:nvPr>
        </p:nvSpPr>
        <p:spPr>
          <a:xfrm>
            <a:off x="1451579" y="295835"/>
            <a:ext cx="9603275" cy="1557919"/>
          </a:xfrm>
        </p:spPr>
        <p:txBody>
          <a:bodyPr>
            <a:normAutofit fontScale="90000"/>
          </a:bodyPr>
          <a:lstStyle/>
          <a:p>
            <a:r>
              <a:rPr lang="cs-CZ" b="1" dirty="0"/>
              <a:t>Zákon č. 372/2011 Sb., o zdravotních službách a podmínkách jejich poskytování, ve znění pozdějších předpisů</a:t>
            </a:r>
            <a:endParaRPr lang="cs-CZ" dirty="0"/>
          </a:p>
        </p:txBody>
      </p:sp>
      <p:sp>
        <p:nvSpPr>
          <p:cNvPr id="3" name="Zástupný symbol pro obsah 2">
            <a:extLst>
              <a:ext uri="{FF2B5EF4-FFF2-40B4-BE49-F238E27FC236}">
                <a16:creationId xmlns:a16="http://schemas.microsoft.com/office/drawing/2014/main" id="{D75A171D-9418-424C-BFD4-CB0CA0840121}"/>
              </a:ext>
            </a:extLst>
          </p:cNvPr>
          <p:cNvSpPr>
            <a:spLocks noGrp="1"/>
          </p:cNvSpPr>
          <p:nvPr>
            <p:ph idx="1"/>
          </p:nvPr>
        </p:nvSpPr>
        <p:spPr>
          <a:xfrm>
            <a:off x="1451579" y="1853754"/>
            <a:ext cx="9603275" cy="4224317"/>
          </a:xfrm>
        </p:spPr>
        <p:txBody>
          <a:bodyPr>
            <a:normAutofit fontScale="85000" lnSpcReduction="10000"/>
          </a:bodyPr>
          <a:lstStyle/>
          <a:p>
            <a:pPr marL="0" indent="0">
              <a:buNone/>
            </a:pPr>
            <a:r>
              <a:rPr lang="cs-CZ" b="1" dirty="0"/>
              <a:t>§ 4</a:t>
            </a:r>
          </a:p>
          <a:p>
            <a:pPr marL="0" indent="0">
              <a:buNone/>
            </a:pPr>
            <a:r>
              <a:rPr lang="cs-CZ" b="1" dirty="0"/>
              <a:t>(1)</a:t>
            </a:r>
            <a:r>
              <a:rPr lang="cs-CZ" dirty="0"/>
              <a:t> Zdravotnickým zařízením se rozumí prostory určené pro poskytování zdravotních služeb.</a:t>
            </a:r>
          </a:p>
          <a:p>
            <a:pPr marL="0" indent="0">
              <a:buNone/>
            </a:pPr>
            <a:r>
              <a:rPr lang="cs-CZ" b="1" dirty="0"/>
              <a:t>(2)</a:t>
            </a:r>
            <a:r>
              <a:rPr lang="cs-CZ" dirty="0"/>
              <a:t> </a:t>
            </a:r>
            <a:r>
              <a:rPr lang="cs-CZ" b="1" dirty="0"/>
              <a:t>Návštěvní službou se rozumí poskytování zdravotní péče ve vlastním sociálním prostředí pacienta</a:t>
            </a:r>
            <a:r>
              <a:rPr lang="cs-CZ" dirty="0"/>
              <a:t>, a to zejména v případech, kdy se pacient s ohledem na svůj zdravotní stav nemůže dostavit do zdravotnického zařízení poskytovatele a poskytnutí zdravotní péče tímto způsobem je s ohledem na její charakter možné.</a:t>
            </a:r>
          </a:p>
          <a:p>
            <a:pPr marL="0" indent="0">
              <a:buNone/>
            </a:pPr>
            <a:r>
              <a:rPr lang="cs-CZ" b="1" dirty="0"/>
              <a:t>(3)</a:t>
            </a:r>
            <a:r>
              <a:rPr lang="cs-CZ" dirty="0"/>
              <a:t> </a:t>
            </a:r>
            <a:r>
              <a:rPr lang="cs-CZ" b="1" dirty="0"/>
              <a:t>Vlastním sociálním prostředím pacienta se pro účely tohoto zákona rozumí </a:t>
            </a:r>
            <a:r>
              <a:rPr lang="cs-CZ" dirty="0"/>
              <a:t>domácí prostředí pacienta nebo prostředí nahrazující domácí prostředí pacienta, například zařízení sociálních služeb, zařízení pro děti vyžadující okamžitou pomoc, </a:t>
            </a:r>
            <a:r>
              <a:rPr lang="cs-CZ" b="1" dirty="0">
                <a:solidFill>
                  <a:srgbClr val="FF0000"/>
                </a:solidFill>
              </a:rPr>
              <a:t>školy a školská zařízení zapsaná do rejstříku škol a školských zařízení</a:t>
            </a:r>
            <a:r>
              <a:rPr lang="cs-CZ" dirty="0">
                <a:solidFill>
                  <a:srgbClr val="FF0000"/>
                </a:solidFill>
              </a:rPr>
              <a:t>, </a:t>
            </a:r>
            <a:r>
              <a:rPr lang="cs-CZ" dirty="0"/>
              <a:t>s výjimkou zařízení pro další vzdělávání pedagogických pracovníků, školských poradenských zařízení a zařízení školního stravování, nebo jiná obdobná zařízení, věznice pro výkon vazby a výkon trestu odnětí svobody, ústavy pro výkon zabezpečovací detence, zařízení pro zajištění cizinců a azylové zařízení.</a:t>
            </a:r>
          </a:p>
          <a:p>
            <a:endParaRPr lang="cs-CZ" dirty="0"/>
          </a:p>
        </p:txBody>
      </p:sp>
    </p:spTree>
    <p:extLst>
      <p:ext uri="{BB962C8B-B14F-4D97-AF65-F5344CB8AC3E}">
        <p14:creationId xmlns:p14="http://schemas.microsoft.com/office/powerpoint/2010/main" val="491008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9A12C4-A53B-4EA9-922C-59747B82DE62}"/>
              </a:ext>
            </a:extLst>
          </p:cNvPr>
          <p:cNvSpPr>
            <a:spLocks noGrp="1"/>
          </p:cNvSpPr>
          <p:nvPr>
            <p:ph type="title"/>
          </p:nvPr>
        </p:nvSpPr>
        <p:spPr>
          <a:xfrm>
            <a:off x="1451579" y="259977"/>
            <a:ext cx="9603275" cy="1593778"/>
          </a:xfrm>
        </p:spPr>
        <p:txBody>
          <a:bodyPr>
            <a:normAutofit fontScale="90000"/>
          </a:bodyPr>
          <a:lstStyle/>
          <a:p>
            <a:r>
              <a:rPr lang="cs-CZ" b="1" dirty="0"/>
              <a:t>Zákon č. 372/2011 Sb., o zdravotních službách a podmínkách jejich poskytování, ve znění pozdějších předpisů</a:t>
            </a:r>
            <a:endParaRPr lang="cs-CZ" dirty="0"/>
          </a:p>
        </p:txBody>
      </p:sp>
      <p:sp>
        <p:nvSpPr>
          <p:cNvPr id="3" name="Zástupný symbol pro obsah 2">
            <a:extLst>
              <a:ext uri="{FF2B5EF4-FFF2-40B4-BE49-F238E27FC236}">
                <a16:creationId xmlns:a16="http://schemas.microsoft.com/office/drawing/2014/main" id="{C9D84157-FEF8-4067-9E5C-0DD7AE5201ED}"/>
              </a:ext>
            </a:extLst>
          </p:cNvPr>
          <p:cNvSpPr>
            <a:spLocks noGrp="1"/>
          </p:cNvSpPr>
          <p:nvPr>
            <p:ph idx="1"/>
          </p:nvPr>
        </p:nvSpPr>
        <p:spPr/>
        <p:txBody>
          <a:bodyPr>
            <a:normAutofit/>
          </a:bodyPr>
          <a:lstStyle/>
          <a:p>
            <a:r>
              <a:rPr lang="cs-CZ" b="1" dirty="0"/>
              <a:t>Rozšířením vlastního sociálního prostředí o školy</a:t>
            </a:r>
            <a:r>
              <a:rPr lang="cs-CZ" dirty="0"/>
              <a:t> je umožněno poskytování zdravotních služeb ve škole poskytovatelem zdravotních služeb </a:t>
            </a:r>
            <a:r>
              <a:rPr lang="cs-CZ" b="1" dirty="0"/>
              <a:t>dětem, které sami nedokáží provést zdravotní výkon</a:t>
            </a:r>
            <a:r>
              <a:rPr lang="cs-CZ" dirty="0"/>
              <a:t> (podávání léku, aplikace inzulinu, event. odsátí tracheostomie, výměna </a:t>
            </a:r>
            <a:r>
              <a:rPr lang="cs-CZ" dirty="0" err="1"/>
              <a:t>stomických</a:t>
            </a:r>
            <a:r>
              <a:rPr lang="cs-CZ" dirty="0"/>
              <a:t> pomůcek apod.).</a:t>
            </a:r>
          </a:p>
          <a:p>
            <a:endParaRPr lang="cs-CZ" dirty="0"/>
          </a:p>
        </p:txBody>
      </p:sp>
    </p:spTree>
    <p:extLst>
      <p:ext uri="{BB962C8B-B14F-4D97-AF65-F5344CB8AC3E}">
        <p14:creationId xmlns:p14="http://schemas.microsoft.com/office/powerpoint/2010/main" val="2581451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5F4F8F8-4C26-4C1C-AB2F-79834D2770D9}"/>
              </a:ext>
            </a:extLst>
          </p:cNvPr>
          <p:cNvSpPr>
            <a:spLocks noGrp="1"/>
          </p:cNvSpPr>
          <p:nvPr>
            <p:ph type="title"/>
          </p:nvPr>
        </p:nvSpPr>
        <p:spPr>
          <a:xfrm>
            <a:off x="1451579" y="242047"/>
            <a:ext cx="9603275" cy="1299883"/>
          </a:xfrm>
        </p:spPr>
        <p:txBody>
          <a:bodyPr>
            <a:normAutofit fontScale="90000"/>
          </a:bodyPr>
          <a:lstStyle/>
          <a:p>
            <a:r>
              <a:rPr lang="cs-CZ" b="1" dirty="0"/>
              <a:t>Jak postupovat v případě, že dítě samo nedokáže provést zdravotní úkon</a:t>
            </a:r>
            <a:br>
              <a:rPr lang="cs-CZ" b="1" dirty="0"/>
            </a:br>
            <a:endParaRPr lang="cs-CZ" dirty="0"/>
          </a:p>
        </p:txBody>
      </p:sp>
      <p:sp>
        <p:nvSpPr>
          <p:cNvPr id="3" name="Zástupný symbol pro obsah 2">
            <a:extLst>
              <a:ext uri="{FF2B5EF4-FFF2-40B4-BE49-F238E27FC236}">
                <a16:creationId xmlns:a16="http://schemas.microsoft.com/office/drawing/2014/main" id="{6ECD9D42-6025-41B6-AE7C-5183BD4D149C}"/>
              </a:ext>
            </a:extLst>
          </p:cNvPr>
          <p:cNvSpPr>
            <a:spLocks noGrp="1"/>
          </p:cNvSpPr>
          <p:nvPr>
            <p:ph idx="1"/>
          </p:nvPr>
        </p:nvSpPr>
        <p:spPr>
          <a:xfrm>
            <a:off x="466165" y="1918446"/>
            <a:ext cx="11528611" cy="3756213"/>
          </a:xfrm>
        </p:spPr>
        <p:txBody>
          <a:bodyPr>
            <a:noAutofit/>
          </a:bodyPr>
          <a:lstStyle/>
          <a:p>
            <a:r>
              <a:rPr lang="cs-CZ" sz="1600" b="1" dirty="0"/>
              <a:t>zákonný zástupce požádá PLDD</a:t>
            </a:r>
            <a:r>
              <a:rPr lang="cs-CZ" sz="1600" dirty="0"/>
              <a:t>, u kterého je dítě registrováno, o indikaci domácí péče,</a:t>
            </a:r>
          </a:p>
          <a:p>
            <a:r>
              <a:rPr lang="cs-CZ" sz="1600" dirty="0"/>
              <a:t>po indikaci PLDD osloví zákonný zástupce poskytovatele zdravotních služeb (poskytovatel domácí péče),</a:t>
            </a:r>
          </a:p>
          <a:p>
            <a:r>
              <a:rPr lang="cs-CZ" sz="1600" b="1" dirty="0"/>
              <a:t>seznam poskytovatelů domácí péče</a:t>
            </a:r>
            <a:r>
              <a:rPr lang="cs-CZ" sz="1600" dirty="0"/>
              <a:t> naleznou v </a:t>
            </a:r>
            <a:r>
              <a:rPr lang="cs-CZ" sz="1600" b="1" dirty="0">
                <a:hlinkClick r:id="rId2"/>
              </a:rPr>
              <a:t>Národním registru poskytovatelů zdravotních služeb</a:t>
            </a:r>
            <a:r>
              <a:rPr lang="cs-CZ" sz="1600" dirty="0"/>
              <a:t> nebo mohou </a:t>
            </a:r>
            <a:r>
              <a:rPr lang="cs-CZ" sz="1600" b="1" dirty="0"/>
              <a:t>oslovit zdravotní pojišťovnu</a:t>
            </a:r>
            <a:r>
              <a:rPr lang="cs-CZ" sz="1600" dirty="0"/>
              <a:t>, u které je dítě pojištěno, nebo poskytovatele zdravotních služeb na základě doporučení PLDD,</a:t>
            </a:r>
          </a:p>
          <a:p>
            <a:r>
              <a:rPr lang="cs-CZ" sz="1600" b="1" dirty="0"/>
              <a:t>zákonný zástupce osloví ředitele školy  nebo školského zařízení a předá potřebné informace</a:t>
            </a:r>
            <a:r>
              <a:rPr lang="cs-CZ" sz="1600" dirty="0"/>
              <a:t>,</a:t>
            </a:r>
          </a:p>
          <a:p>
            <a:r>
              <a:rPr lang="cs-CZ" sz="1600" dirty="0"/>
              <a:t>škola nebo školské zařízení musí poskytovateli zdravotních služeb umožnit vstup do školy a zajistit pro poskytnutí zdravotních služeb prostor (místnost),</a:t>
            </a:r>
          </a:p>
          <a:p>
            <a:r>
              <a:rPr lang="cs-CZ" sz="1600" dirty="0"/>
              <a:t>vybavení místnosti (jelikož se nejedná o místnost poskytovatele zdravotních služeb, ale o místnost ve „vlastním sociální prostředí pacienta“) není dáno legislativou, ale lze doporučit, aby v místnosti bylo umyvadlo s tekoucí teplou vodou, dávkovač s mýdlem, koš na odpad, stůl, 2 židle, event. lůžko; je možné např. využít místnost, kde se izoluje nemocné dítě, než si pro něj přijedou rodiče, ale především </a:t>
            </a:r>
            <a:r>
              <a:rPr lang="cs-CZ" sz="1600" b="1" dirty="0"/>
              <a:t>jde o zajištění soukromí dítěte</a:t>
            </a:r>
            <a:r>
              <a:rPr lang="cs-CZ" sz="1600" dirty="0"/>
              <a:t>,</a:t>
            </a:r>
          </a:p>
          <a:p>
            <a:r>
              <a:rPr lang="cs-CZ" sz="1600" dirty="0"/>
              <a:t>poskytovatel domácí péče si do školy přinese pomůcky pro provedení výkonu a odnese si vzniklý infekční odpad.</a:t>
            </a:r>
          </a:p>
          <a:p>
            <a:endParaRPr lang="cs-CZ" sz="1600" dirty="0"/>
          </a:p>
        </p:txBody>
      </p:sp>
    </p:spTree>
    <p:extLst>
      <p:ext uri="{BB962C8B-B14F-4D97-AF65-F5344CB8AC3E}">
        <p14:creationId xmlns:p14="http://schemas.microsoft.com/office/powerpoint/2010/main" val="2360171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B774C0-F3F1-4C41-87A8-63B8B4E3DFF1}"/>
              </a:ext>
            </a:extLst>
          </p:cNvPr>
          <p:cNvSpPr>
            <a:spLocks noGrp="1"/>
          </p:cNvSpPr>
          <p:nvPr>
            <p:ph type="title"/>
          </p:nvPr>
        </p:nvSpPr>
        <p:spPr>
          <a:xfrm>
            <a:off x="1451579" y="340659"/>
            <a:ext cx="9603275" cy="1513095"/>
          </a:xfrm>
        </p:spPr>
        <p:txBody>
          <a:bodyPr>
            <a:normAutofit fontScale="90000"/>
          </a:bodyPr>
          <a:lstStyle/>
          <a:p>
            <a:r>
              <a:rPr lang="cs-CZ" b="1" dirty="0"/>
              <a:t>Příklady zdravotních výkonů, které typicky může zajistit poskytovatel domácí péče:</a:t>
            </a:r>
            <a:br>
              <a:rPr lang="cs-CZ" b="1" dirty="0"/>
            </a:br>
            <a:endParaRPr lang="cs-CZ" dirty="0"/>
          </a:p>
        </p:txBody>
      </p:sp>
      <p:sp>
        <p:nvSpPr>
          <p:cNvPr id="3" name="Zástupný symbol pro obsah 2">
            <a:extLst>
              <a:ext uri="{FF2B5EF4-FFF2-40B4-BE49-F238E27FC236}">
                <a16:creationId xmlns:a16="http://schemas.microsoft.com/office/drawing/2014/main" id="{98C62117-ADBC-4AF8-A951-487ECB968E64}"/>
              </a:ext>
            </a:extLst>
          </p:cNvPr>
          <p:cNvSpPr>
            <a:spLocks noGrp="1"/>
          </p:cNvSpPr>
          <p:nvPr>
            <p:ph idx="1"/>
          </p:nvPr>
        </p:nvSpPr>
        <p:spPr/>
        <p:txBody>
          <a:bodyPr>
            <a:normAutofit fontScale="85000" lnSpcReduction="20000"/>
          </a:bodyPr>
          <a:lstStyle/>
          <a:p>
            <a:r>
              <a:rPr lang="cs-CZ" dirty="0"/>
              <a:t>chronická medikace jejíž podání je nutné v krátkých časových intervalech (např. po 4 hod.),</a:t>
            </a:r>
          </a:p>
          <a:p>
            <a:r>
              <a:rPr lang="cs-CZ" dirty="0"/>
              <a:t>pravidelná kontrola hladiny cukru v krvi (glykémie),</a:t>
            </a:r>
          </a:p>
          <a:p>
            <a:r>
              <a:rPr lang="cs-CZ" dirty="0"/>
              <a:t>pravidelná aplikace inzulinu,</a:t>
            </a:r>
          </a:p>
          <a:p>
            <a:r>
              <a:rPr lang="cs-CZ" dirty="0"/>
              <a:t>výměna </a:t>
            </a:r>
            <a:r>
              <a:rPr lang="cs-CZ" dirty="0" err="1"/>
              <a:t>stomické</a:t>
            </a:r>
            <a:r>
              <a:rPr lang="cs-CZ" dirty="0"/>
              <a:t> pomůcky (zde lze předpokládat, že půjde o naprosto výjimečné případy, neboť mají dostatečnou objemovou kapacitu) pravidelné odsátí sekretu z tracheostomie (i zde se pravděpodobně bude jednat o výjimečné případy, když většinou je třeba odsátí sekretu dle potřeby, a nikoliv tedy pravidelně),</a:t>
            </a:r>
          </a:p>
          <a:p>
            <a:r>
              <a:rPr lang="cs-CZ" dirty="0"/>
              <a:t>podání stravy cestou perkutánní endoskopické gastrostomie (PEG).</a:t>
            </a:r>
          </a:p>
          <a:p>
            <a:r>
              <a:rPr lang="cs-CZ" dirty="0"/>
              <a:t>jedná se o </a:t>
            </a:r>
            <a:r>
              <a:rPr lang="cs-CZ" b="1" dirty="0"/>
              <a:t>plánované pravidelně se opakující zdravotní výkony</a:t>
            </a:r>
            <a:r>
              <a:rPr lang="cs-CZ" dirty="0"/>
              <a:t>, které </a:t>
            </a:r>
            <a:r>
              <a:rPr lang="cs-CZ" b="1" dirty="0"/>
              <a:t>dítě nezvládne samo</a:t>
            </a:r>
            <a:r>
              <a:rPr lang="cs-CZ" dirty="0"/>
              <a:t>, a které nelze zajistit v době, kdy dítě není ve škole.</a:t>
            </a:r>
          </a:p>
          <a:p>
            <a:endParaRPr lang="cs-CZ" dirty="0"/>
          </a:p>
        </p:txBody>
      </p:sp>
    </p:spTree>
    <p:extLst>
      <p:ext uri="{BB962C8B-B14F-4D97-AF65-F5344CB8AC3E}">
        <p14:creationId xmlns:p14="http://schemas.microsoft.com/office/powerpoint/2010/main" val="25947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4733F2-F856-4E21-8F17-01C0DA8005EE}"/>
              </a:ext>
            </a:extLst>
          </p:cNvPr>
          <p:cNvSpPr>
            <a:spLocks noGrp="1"/>
          </p:cNvSpPr>
          <p:nvPr>
            <p:ph type="title"/>
          </p:nvPr>
        </p:nvSpPr>
        <p:spPr/>
        <p:txBody>
          <a:bodyPr>
            <a:normAutofit fontScale="90000"/>
          </a:bodyPr>
          <a:lstStyle/>
          <a:p>
            <a:r>
              <a:rPr lang="cs-CZ" b="1" dirty="0"/>
              <a:t>Důležitá upozornění rozvíjející výše zmíněné</a:t>
            </a:r>
            <a:br>
              <a:rPr lang="cs-CZ" b="1" dirty="0"/>
            </a:br>
            <a:endParaRPr lang="cs-CZ" dirty="0"/>
          </a:p>
        </p:txBody>
      </p:sp>
      <p:sp>
        <p:nvSpPr>
          <p:cNvPr id="3" name="Zástupný symbol pro obsah 2">
            <a:extLst>
              <a:ext uri="{FF2B5EF4-FFF2-40B4-BE49-F238E27FC236}">
                <a16:creationId xmlns:a16="http://schemas.microsoft.com/office/drawing/2014/main" id="{C18C8BA3-6EB2-49B9-931B-677522881581}"/>
              </a:ext>
            </a:extLst>
          </p:cNvPr>
          <p:cNvSpPr>
            <a:spLocks noGrp="1"/>
          </p:cNvSpPr>
          <p:nvPr>
            <p:ph idx="1"/>
          </p:nvPr>
        </p:nvSpPr>
        <p:spPr>
          <a:xfrm>
            <a:off x="1451579" y="1853754"/>
            <a:ext cx="9603275" cy="4125705"/>
          </a:xfrm>
        </p:spPr>
        <p:txBody>
          <a:bodyPr>
            <a:normAutofit fontScale="92500" lnSpcReduction="10000"/>
          </a:bodyPr>
          <a:lstStyle/>
          <a:p>
            <a:r>
              <a:rPr lang="cs-CZ" dirty="0"/>
              <a:t>V případě využívání výše uvedené nové právní možnosti zajištění zdravotních výkonů </a:t>
            </a:r>
            <a:r>
              <a:rPr lang="cs-CZ" b="1" dirty="0"/>
              <a:t>škola nebo školské zařízení samo zdravotnického pracovníka nezajišťuje</a:t>
            </a:r>
            <a:r>
              <a:rPr lang="cs-CZ" dirty="0"/>
              <a:t>, </a:t>
            </a:r>
            <a:r>
              <a:rPr lang="cs-CZ" b="1" dirty="0"/>
              <a:t>pouze mu musí umožnit poskytování zdravotních služeb v prostorách školy</a:t>
            </a:r>
            <a:r>
              <a:rPr lang="cs-CZ" dirty="0"/>
              <a:t>.</a:t>
            </a:r>
          </a:p>
          <a:p>
            <a:r>
              <a:rPr lang="cs-CZ" b="1" dirty="0"/>
              <a:t>Pokud v daném místě nebude možné službu poskytovatele domácí péče využít</a:t>
            </a:r>
            <a:r>
              <a:rPr lang="cs-CZ" dirty="0"/>
              <a:t>, </a:t>
            </a:r>
            <a:r>
              <a:rPr lang="cs-CZ" b="1" dirty="0"/>
              <a:t>platí </a:t>
            </a:r>
            <a:r>
              <a:rPr lang="cs-CZ" dirty="0"/>
              <a:t>ve vztahu k provádění takových výkonů pedagogickým pracovníkem </a:t>
            </a:r>
            <a:r>
              <a:rPr lang="cs-CZ" b="1" dirty="0"/>
              <a:t>dřívější stanovisko</a:t>
            </a:r>
            <a:r>
              <a:rPr lang="cs-CZ" dirty="0"/>
              <a:t>. </a:t>
            </a:r>
            <a:r>
              <a:rPr lang="cs-CZ" dirty="0">
                <a:solidFill>
                  <a:srgbClr val="FF0000"/>
                </a:solidFill>
              </a:rPr>
              <a:t>Podle vyjádření Ministerstva zdravotnictví </a:t>
            </a:r>
            <a:r>
              <a:rPr lang="cs-CZ" b="1" dirty="0">
                <a:solidFill>
                  <a:srgbClr val="FF0000"/>
                </a:solidFill>
              </a:rPr>
              <a:t>podání nebo aplikace léku nebo provedení ošetřovatelského výkonu</a:t>
            </a:r>
            <a:r>
              <a:rPr lang="cs-CZ" dirty="0">
                <a:solidFill>
                  <a:srgbClr val="FF0000"/>
                </a:solidFill>
              </a:rPr>
              <a:t> (např. odsátí tracheostomie) </a:t>
            </a:r>
            <a:r>
              <a:rPr lang="cs-CZ" b="1" dirty="0">
                <a:solidFill>
                  <a:srgbClr val="FF0000"/>
                </a:solidFill>
              </a:rPr>
              <a:t>pedagogickými pracovníky na úrovni tzv. „rodinné péče“ nebo „</a:t>
            </a:r>
            <a:r>
              <a:rPr lang="cs-CZ" b="1" dirty="0" err="1">
                <a:solidFill>
                  <a:srgbClr val="FF0000"/>
                </a:solidFill>
              </a:rPr>
              <a:t>edukované</a:t>
            </a:r>
            <a:r>
              <a:rPr lang="cs-CZ" b="1" dirty="0">
                <a:solidFill>
                  <a:srgbClr val="FF0000"/>
                </a:solidFill>
              </a:rPr>
              <a:t> osoby“</a:t>
            </a:r>
            <a:r>
              <a:rPr lang="cs-CZ" dirty="0">
                <a:solidFill>
                  <a:srgbClr val="FF0000"/>
                </a:solidFill>
              </a:rPr>
              <a:t> v době, kdy mají dítě v péči (např. doba vyučování), kdy jinak tuto péči provádí rodič v domácím prostředí, a to na základě dohody s rodiči dítěte, </a:t>
            </a:r>
            <a:r>
              <a:rPr lang="cs-CZ" b="1" dirty="0">
                <a:solidFill>
                  <a:srgbClr val="FF0000"/>
                </a:solidFill>
              </a:rPr>
              <a:t>je na odpovědnosti konkrétního pedagogického pracovníka</a:t>
            </a:r>
            <a:r>
              <a:rPr lang="cs-CZ" dirty="0">
                <a:solidFill>
                  <a:srgbClr val="FF0000"/>
                </a:solidFill>
              </a:rPr>
              <a:t>, a to včetně odpovědnosti za případné poškození zdraví dítěte v případě např. chybného podání léku (opomenutí, záměna) nebo provedení výkonu.</a:t>
            </a:r>
          </a:p>
          <a:p>
            <a:endParaRPr lang="cs-CZ" dirty="0"/>
          </a:p>
        </p:txBody>
      </p:sp>
    </p:spTree>
    <p:extLst>
      <p:ext uri="{BB962C8B-B14F-4D97-AF65-F5344CB8AC3E}">
        <p14:creationId xmlns:p14="http://schemas.microsoft.com/office/powerpoint/2010/main" val="406662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CC860B-6F60-474D-ACCB-4574ED53A359}"/>
              </a:ext>
            </a:extLst>
          </p:cNvPr>
          <p:cNvSpPr>
            <a:spLocks noGrp="1"/>
          </p:cNvSpPr>
          <p:nvPr>
            <p:ph type="title"/>
          </p:nvPr>
        </p:nvSpPr>
        <p:spPr/>
        <p:txBody>
          <a:bodyPr/>
          <a:lstStyle/>
          <a:p>
            <a:r>
              <a:rPr lang="cs-CZ" b="1" dirty="0"/>
              <a:t>Důležitá upozornění rozvíjející výše zmíněné</a:t>
            </a:r>
            <a:endParaRPr lang="cs-CZ" dirty="0"/>
          </a:p>
        </p:txBody>
      </p:sp>
      <p:sp>
        <p:nvSpPr>
          <p:cNvPr id="3" name="Zástupný symbol pro obsah 2">
            <a:extLst>
              <a:ext uri="{FF2B5EF4-FFF2-40B4-BE49-F238E27FC236}">
                <a16:creationId xmlns:a16="http://schemas.microsoft.com/office/drawing/2014/main" id="{791AE01C-8C40-4033-9B70-D0BACEA438C4}"/>
              </a:ext>
            </a:extLst>
          </p:cNvPr>
          <p:cNvSpPr>
            <a:spLocks noGrp="1"/>
          </p:cNvSpPr>
          <p:nvPr>
            <p:ph idx="1"/>
          </p:nvPr>
        </p:nvSpPr>
        <p:spPr/>
        <p:txBody>
          <a:bodyPr/>
          <a:lstStyle/>
          <a:p>
            <a:r>
              <a:rPr lang="cs-CZ" dirty="0">
                <a:solidFill>
                  <a:srgbClr val="FF0000"/>
                </a:solidFill>
              </a:rPr>
              <a:t>To samozřejmě </a:t>
            </a:r>
            <a:r>
              <a:rPr lang="cs-CZ" b="1" dirty="0">
                <a:solidFill>
                  <a:srgbClr val="FF0000"/>
                </a:solidFill>
              </a:rPr>
              <a:t>nevylučuje možnost, aby potřebný zdravotní výkon na základě dohody se zákonným zástupcem provedl pracovník školy</a:t>
            </a:r>
            <a:r>
              <a:rPr lang="cs-CZ" dirty="0">
                <a:solidFill>
                  <a:srgbClr val="FF0000"/>
                </a:solidFill>
              </a:rPr>
              <a:t>, ovšem se všemi případnými důsledky vyplývajícími z chybného provedení zdravotního výkonu. </a:t>
            </a:r>
          </a:p>
          <a:p>
            <a:r>
              <a:rPr lang="cs-CZ" b="1" dirty="0"/>
              <a:t>V žádném případě však nelze takové jednání na pracovnících školy vynucovat ať už ze strany zaměstnavatele nebo ze strany rodičů</a:t>
            </a:r>
            <a:r>
              <a:rPr lang="cs-CZ" dirty="0"/>
              <a:t>. Nejedná se o úkony, které může zaměstnavatel pedagogovi jednostranně nařídit.</a:t>
            </a:r>
          </a:p>
        </p:txBody>
      </p:sp>
    </p:spTree>
    <p:extLst>
      <p:ext uri="{BB962C8B-B14F-4D97-AF65-F5344CB8AC3E}">
        <p14:creationId xmlns:p14="http://schemas.microsoft.com/office/powerpoint/2010/main" val="98730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52FBDE5-7E32-4C80-A20C-689066C8B5E3}"/>
              </a:ext>
            </a:extLst>
          </p:cNvPr>
          <p:cNvSpPr>
            <a:spLocks noGrp="1"/>
          </p:cNvSpPr>
          <p:nvPr>
            <p:ph type="title"/>
          </p:nvPr>
        </p:nvSpPr>
        <p:spPr>
          <a:xfrm>
            <a:off x="1451579" y="687977"/>
            <a:ext cx="9603275" cy="1049235"/>
          </a:xfrm>
        </p:spPr>
        <p:txBody>
          <a:bodyPr/>
          <a:lstStyle/>
          <a:p>
            <a:r>
              <a:rPr lang="cs-CZ" b="1" dirty="0"/>
              <a:t>Poskytování laické první pomoci</a:t>
            </a:r>
          </a:p>
        </p:txBody>
      </p:sp>
      <p:sp>
        <p:nvSpPr>
          <p:cNvPr id="3" name="Zástupný symbol pro obsah 2">
            <a:extLst>
              <a:ext uri="{FF2B5EF4-FFF2-40B4-BE49-F238E27FC236}">
                <a16:creationId xmlns:a16="http://schemas.microsoft.com/office/drawing/2014/main" id="{70772EBD-F86D-4182-9A98-4477ED1A3740}"/>
              </a:ext>
            </a:extLst>
          </p:cNvPr>
          <p:cNvSpPr>
            <a:spLocks noGrp="1"/>
          </p:cNvSpPr>
          <p:nvPr>
            <p:ph idx="1"/>
          </p:nvPr>
        </p:nvSpPr>
        <p:spPr>
          <a:xfrm>
            <a:off x="1451579" y="2015732"/>
            <a:ext cx="9603275" cy="3954762"/>
          </a:xfrm>
        </p:spPr>
        <p:txBody>
          <a:bodyPr>
            <a:normAutofit/>
          </a:bodyPr>
          <a:lstStyle/>
          <a:p>
            <a:r>
              <a:rPr lang="cs-CZ" b="1" dirty="0">
                <a:solidFill>
                  <a:srgbClr val="FF0000"/>
                </a:solidFill>
              </a:rPr>
              <a:t>Vše výše uvedené nijak nezasahuje do povinnosti poskytnout laickou první pomoc</a:t>
            </a:r>
            <a:r>
              <a:rPr lang="cs-CZ" dirty="0">
                <a:solidFill>
                  <a:srgbClr val="FF0000"/>
                </a:solidFill>
              </a:rPr>
              <a:t> ani neřeší situaci, kdy je </a:t>
            </a:r>
            <a:r>
              <a:rPr lang="cs-CZ" b="1" dirty="0">
                <a:solidFill>
                  <a:srgbClr val="FF0000"/>
                </a:solidFill>
              </a:rPr>
              <a:t>třeba pouze dohled na dítě, které si bere lék samo</a:t>
            </a:r>
            <a:r>
              <a:rPr lang="cs-CZ" dirty="0">
                <a:solidFill>
                  <a:srgbClr val="FF0000"/>
                </a:solidFill>
              </a:rPr>
              <a:t>, dohled u příjmu stravy, dohled u aplikace inzulinu. </a:t>
            </a:r>
          </a:p>
          <a:p>
            <a:pPr marL="0" indent="0">
              <a:buNone/>
            </a:pPr>
            <a:endParaRPr lang="cs-CZ" dirty="0">
              <a:solidFill>
                <a:srgbClr val="FF0000"/>
              </a:solidFill>
            </a:endParaRPr>
          </a:p>
          <a:p>
            <a:r>
              <a:rPr lang="cs-CZ" i="1" dirty="0"/>
              <a:t>„</a:t>
            </a:r>
            <a:r>
              <a:rPr lang="cs-CZ" b="1" i="1" dirty="0"/>
              <a:t>Kdo osobě, která je v nebezpečí smrti nebo jeví známky vážné poruchy zdraví nebo jiného vážného onemocnění, neposkytne potřebnou pomoc, ač tak může učinit bez nebezpečí pro sebe nebo jiného, bude potrestán odnětím svobody až na dvě léta.“</a:t>
            </a:r>
            <a:endParaRPr lang="cs-CZ" b="1" dirty="0"/>
          </a:p>
          <a:p>
            <a:endParaRPr lang="cs-CZ" dirty="0"/>
          </a:p>
        </p:txBody>
      </p:sp>
    </p:spTree>
    <p:extLst>
      <p:ext uri="{BB962C8B-B14F-4D97-AF65-F5344CB8AC3E}">
        <p14:creationId xmlns:p14="http://schemas.microsoft.com/office/powerpoint/2010/main" val="1641519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64603F-9218-4634-B991-3E3900CFA463}"/>
              </a:ext>
            </a:extLst>
          </p:cNvPr>
          <p:cNvSpPr>
            <a:spLocks noGrp="1"/>
          </p:cNvSpPr>
          <p:nvPr>
            <p:ph type="title"/>
          </p:nvPr>
        </p:nvSpPr>
        <p:spPr>
          <a:xfrm>
            <a:off x="1451579" y="277907"/>
            <a:ext cx="9603275" cy="1550893"/>
          </a:xfrm>
        </p:spPr>
        <p:txBody>
          <a:bodyPr>
            <a:normAutofit/>
          </a:bodyPr>
          <a:lstStyle/>
          <a:p>
            <a:r>
              <a:rPr lang="cs-CZ" dirty="0"/>
              <a:t>Sdělení MŠMT a ministerstva zdravotnictví  k zajištění zdravotní podpory ve školách a školských zařízeních </a:t>
            </a:r>
          </a:p>
        </p:txBody>
      </p:sp>
      <p:sp>
        <p:nvSpPr>
          <p:cNvPr id="3" name="Zástupný symbol pro obsah 2">
            <a:extLst>
              <a:ext uri="{FF2B5EF4-FFF2-40B4-BE49-F238E27FC236}">
                <a16:creationId xmlns:a16="http://schemas.microsoft.com/office/drawing/2014/main" id="{94EF0C2B-CF89-4378-9492-DDE2FDC8C4FE}"/>
              </a:ext>
            </a:extLst>
          </p:cNvPr>
          <p:cNvSpPr>
            <a:spLocks noGrp="1"/>
          </p:cNvSpPr>
          <p:nvPr>
            <p:ph idx="1"/>
          </p:nvPr>
        </p:nvSpPr>
        <p:spPr>
          <a:xfrm>
            <a:off x="1451579" y="2042626"/>
            <a:ext cx="9603275" cy="3450613"/>
          </a:xfrm>
        </p:spPr>
        <p:txBody>
          <a:bodyPr>
            <a:normAutofit fontScale="85000" lnSpcReduction="20000"/>
          </a:bodyPr>
          <a:lstStyle/>
          <a:p>
            <a:r>
              <a:rPr lang="cs-CZ" dirty="0">
                <a:hlinkClick r:id="rId2"/>
              </a:rPr>
              <a:t>Sdělení MŠMT a MZD k zajištění zdravotní podpory ve školách a školských zařízeních - Edu.cz</a:t>
            </a:r>
            <a:r>
              <a:rPr lang="cs-CZ" dirty="0"/>
              <a:t> aktuální znění včetně nových příloh </a:t>
            </a:r>
          </a:p>
          <a:p>
            <a:r>
              <a:rPr lang="cs-CZ" u="sng" dirty="0">
                <a:hlinkClick r:id="rId3"/>
              </a:rPr>
              <a:t>VZOR – </a:t>
            </a:r>
            <a:r>
              <a:rPr lang="cs-CZ" u="sng" dirty="0" err="1">
                <a:hlinkClick r:id="rId3"/>
              </a:rPr>
              <a:t>Plán</a:t>
            </a:r>
            <a:r>
              <a:rPr lang="cs-CZ" u="sng" dirty="0">
                <a:hlinkClick r:id="rId3"/>
              </a:rPr>
              <a:t> </a:t>
            </a:r>
            <a:r>
              <a:rPr lang="cs-CZ" u="sng" dirty="0" err="1">
                <a:hlinkClick r:id="rId3"/>
              </a:rPr>
              <a:t>zdravotni</a:t>
            </a:r>
            <a:r>
              <a:rPr lang="cs-CZ" u="sng" dirty="0">
                <a:hlinkClick r:id="rId3"/>
              </a:rPr>
              <a:t>́ podpory </a:t>
            </a:r>
            <a:r>
              <a:rPr lang="cs-CZ" u="sng" dirty="0" err="1">
                <a:hlinkClick r:id="rId3"/>
              </a:rPr>
              <a:t>dítěte</a:t>
            </a:r>
            <a:r>
              <a:rPr lang="cs-CZ" u="sng" dirty="0">
                <a:hlinkClick r:id="rId3"/>
              </a:rPr>
              <a:t> s diabetem 1. typu ve </a:t>
            </a:r>
            <a:r>
              <a:rPr lang="cs-CZ" u="sng" dirty="0" err="1">
                <a:hlinkClick r:id="rId3"/>
              </a:rPr>
              <a:t>škole</a:t>
            </a:r>
            <a:r>
              <a:rPr lang="cs-CZ" u="sng" dirty="0">
                <a:hlinkClick r:id="rId3"/>
              </a:rPr>
              <a:t> – </a:t>
            </a:r>
            <a:r>
              <a:rPr lang="cs-CZ" u="sng" dirty="0" err="1">
                <a:hlinkClick r:id="rId3"/>
              </a:rPr>
              <a:t>inzulinova</a:t>
            </a:r>
            <a:r>
              <a:rPr lang="cs-CZ" u="sng" dirty="0">
                <a:hlinkClick r:id="rId3"/>
              </a:rPr>
              <a:t>́ </a:t>
            </a:r>
            <a:r>
              <a:rPr lang="cs-CZ" u="sng" dirty="0" err="1">
                <a:hlinkClick r:id="rId3"/>
              </a:rPr>
              <a:t>pera</a:t>
            </a:r>
            <a:r>
              <a:rPr lang="cs-CZ" dirty="0" err="1">
                <a:hlinkClick r:id="rId3"/>
              </a:rPr>
              <a:t>Stáhnout</a:t>
            </a:r>
            <a:endParaRPr lang="cs-CZ" dirty="0"/>
          </a:p>
          <a:p>
            <a:r>
              <a:rPr lang="cs-CZ" u="sng" dirty="0">
                <a:hlinkClick r:id="rId4"/>
              </a:rPr>
              <a:t>VZOR – </a:t>
            </a:r>
            <a:r>
              <a:rPr lang="cs-CZ" u="sng" dirty="0" err="1">
                <a:hlinkClick r:id="rId4"/>
              </a:rPr>
              <a:t>Plán</a:t>
            </a:r>
            <a:r>
              <a:rPr lang="cs-CZ" u="sng" dirty="0">
                <a:hlinkClick r:id="rId4"/>
              </a:rPr>
              <a:t> </a:t>
            </a:r>
            <a:r>
              <a:rPr lang="cs-CZ" u="sng" dirty="0" err="1">
                <a:hlinkClick r:id="rId4"/>
              </a:rPr>
              <a:t>zdravotni</a:t>
            </a:r>
            <a:r>
              <a:rPr lang="cs-CZ" u="sng" dirty="0">
                <a:hlinkClick r:id="rId4"/>
              </a:rPr>
              <a:t>́ podpory </a:t>
            </a:r>
            <a:r>
              <a:rPr lang="cs-CZ" u="sng" dirty="0" err="1">
                <a:hlinkClick r:id="rId4"/>
              </a:rPr>
              <a:t>dítěte</a:t>
            </a:r>
            <a:r>
              <a:rPr lang="cs-CZ" u="sng" dirty="0">
                <a:hlinkClick r:id="rId4"/>
              </a:rPr>
              <a:t> s diabetem 1. typu ve </a:t>
            </a:r>
            <a:r>
              <a:rPr lang="cs-CZ" u="sng" dirty="0" err="1">
                <a:hlinkClick r:id="rId4"/>
              </a:rPr>
              <a:t>škole</a:t>
            </a:r>
            <a:r>
              <a:rPr lang="cs-CZ" u="sng" dirty="0">
                <a:hlinkClick r:id="rId4"/>
              </a:rPr>
              <a:t> – </a:t>
            </a:r>
            <a:r>
              <a:rPr lang="cs-CZ" u="sng" dirty="0" err="1">
                <a:hlinkClick r:id="rId4"/>
              </a:rPr>
              <a:t>inzulinova</a:t>
            </a:r>
            <a:r>
              <a:rPr lang="cs-CZ" u="sng" dirty="0">
                <a:hlinkClick r:id="rId4"/>
              </a:rPr>
              <a:t>́ </a:t>
            </a:r>
            <a:r>
              <a:rPr lang="cs-CZ" u="sng" dirty="0" err="1">
                <a:hlinkClick r:id="rId4"/>
              </a:rPr>
              <a:t>pumpa</a:t>
            </a:r>
            <a:r>
              <a:rPr lang="cs-CZ" dirty="0" err="1">
                <a:hlinkClick r:id="rId4"/>
              </a:rPr>
              <a:t>Stáhnout</a:t>
            </a:r>
            <a:endParaRPr lang="cs-CZ" dirty="0"/>
          </a:p>
          <a:p>
            <a:r>
              <a:rPr lang="cs-CZ" u="sng" dirty="0">
                <a:hlinkClick r:id="rId5"/>
              </a:rPr>
              <a:t>PŘÍLOHA – </a:t>
            </a:r>
            <a:r>
              <a:rPr lang="cs-CZ" u="sng" dirty="0" err="1">
                <a:hlinkClick r:id="rId5"/>
              </a:rPr>
              <a:t>Zajištěni</a:t>
            </a:r>
            <a:r>
              <a:rPr lang="cs-CZ" u="sng" dirty="0">
                <a:hlinkClick r:id="rId5"/>
              </a:rPr>
              <a:t>́ </a:t>
            </a:r>
            <a:r>
              <a:rPr lang="cs-CZ" u="sng" dirty="0" err="1">
                <a:hlinkClick r:id="rId5"/>
              </a:rPr>
              <a:t>zdravotni</a:t>
            </a:r>
            <a:r>
              <a:rPr lang="cs-CZ" u="sng" dirty="0">
                <a:hlinkClick r:id="rId5"/>
              </a:rPr>
              <a:t>́ podpory </a:t>
            </a:r>
            <a:r>
              <a:rPr lang="cs-CZ" u="sng" dirty="0" err="1">
                <a:hlinkClick r:id="rId5"/>
              </a:rPr>
              <a:t>děti</a:t>
            </a:r>
            <a:r>
              <a:rPr lang="cs-CZ" u="sng" dirty="0">
                <a:hlinkClick r:id="rId5"/>
              </a:rPr>
              <a:t>́ s diabetem ve </a:t>
            </a:r>
            <a:r>
              <a:rPr lang="cs-CZ" u="sng" dirty="0" err="1">
                <a:hlinkClick r:id="rId5"/>
              </a:rPr>
              <a:t>školách</a:t>
            </a:r>
            <a:r>
              <a:rPr lang="cs-CZ" u="sng" dirty="0">
                <a:hlinkClick r:id="rId5"/>
              </a:rPr>
              <a:t> a </a:t>
            </a:r>
            <a:r>
              <a:rPr lang="cs-CZ" u="sng" dirty="0" err="1">
                <a:hlinkClick r:id="rId5"/>
              </a:rPr>
              <a:t>školských</a:t>
            </a:r>
            <a:r>
              <a:rPr lang="cs-CZ" u="sng" dirty="0">
                <a:hlinkClick r:id="rId5"/>
              </a:rPr>
              <a:t> </a:t>
            </a:r>
            <a:r>
              <a:rPr lang="cs-CZ" u="sng" dirty="0" err="1">
                <a:hlinkClick r:id="rId5"/>
              </a:rPr>
              <a:t>zařízeních</a:t>
            </a:r>
            <a:r>
              <a:rPr lang="cs-CZ" dirty="0" err="1">
                <a:hlinkClick r:id="rId5"/>
              </a:rPr>
              <a:t>Stáhnout</a:t>
            </a:r>
            <a:endParaRPr lang="cs-CZ" dirty="0"/>
          </a:p>
          <a:p>
            <a:r>
              <a:rPr lang="cs-CZ" u="sng" dirty="0" err="1">
                <a:hlinkClick r:id="rId6"/>
              </a:rPr>
              <a:t>II_Zajištění</a:t>
            </a:r>
            <a:r>
              <a:rPr lang="cs-CZ" u="sng" dirty="0">
                <a:hlinkClick r:id="rId6"/>
              </a:rPr>
              <a:t> zdravotní podpory dětí s epilepsií ve školách a školských </a:t>
            </a:r>
            <a:r>
              <a:rPr lang="cs-CZ" u="sng" dirty="0" err="1">
                <a:hlinkClick r:id="rId6"/>
              </a:rPr>
              <a:t>zařízeních</a:t>
            </a:r>
            <a:r>
              <a:rPr lang="cs-CZ" dirty="0" err="1">
                <a:hlinkClick r:id="rId6"/>
              </a:rPr>
              <a:t>Stáhnout</a:t>
            </a:r>
            <a:endParaRPr lang="cs-CZ" dirty="0"/>
          </a:p>
          <a:p>
            <a:endParaRPr lang="cs-CZ" b="1" dirty="0"/>
          </a:p>
          <a:p>
            <a:r>
              <a:rPr lang="cs-CZ" b="1" dirty="0"/>
              <a:t>Tento dokument nahrazuje</a:t>
            </a:r>
            <a:r>
              <a:rPr lang="cs-CZ" dirty="0"/>
              <a:t> </a:t>
            </a:r>
            <a:r>
              <a:rPr lang="cs-CZ" u="sng" dirty="0">
                <a:hlinkClick r:id="rId7"/>
              </a:rPr>
              <a:t>„Společné sdělení Ministerstva školství, mládeže a tělovýchovy a Ministerstva zdravotnictví k zajištění zdravotních služeb ve školách a školských zařízeních“</a:t>
            </a:r>
            <a:r>
              <a:rPr lang="cs-CZ" dirty="0"/>
              <a:t> </a:t>
            </a:r>
            <a:r>
              <a:rPr lang="cs-CZ" b="1" dirty="0"/>
              <a:t>ze dne 21. 12. 2021.</a:t>
            </a:r>
            <a:endParaRPr lang="cs-CZ" dirty="0"/>
          </a:p>
        </p:txBody>
      </p:sp>
    </p:spTree>
    <p:extLst>
      <p:ext uri="{BB962C8B-B14F-4D97-AF65-F5344CB8AC3E}">
        <p14:creationId xmlns:p14="http://schemas.microsoft.com/office/powerpoint/2010/main" val="153109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F6E3E49-142B-43D0-B7BE-FE1EFE0C40FC}"/>
              </a:ext>
            </a:extLst>
          </p:cNvPr>
          <p:cNvSpPr>
            <a:spLocks noGrp="1"/>
          </p:cNvSpPr>
          <p:nvPr>
            <p:ph type="title"/>
          </p:nvPr>
        </p:nvSpPr>
        <p:spPr/>
        <p:txBody>
          <a:bodyPr/>
          <a:lstStyle/>
          <a:p>
            <a:r>
              <a:rPr lang="cs-CZ" b="1" dirty="0"/>
              <a:t>Shrnutí</a:t>
            </a:r>
          </a:p>
        </p:txBody>
      </p:sp>
      <p:sp>
        <p:nvSpPr>
          <p:cNvPr id="3" name="Zástupný symbol pro obsah 2">
            <a:extLst>
              <a:ext uri="{FF2B5EF4-FFF2-40B4-BE49-F238E27FC236}">
                <a16:creationId xmlns:a16="http://schemas.microsoft.com/office/drawing/2014/main" id="{524AD769-C8AE-4377-B147-D6CE8D7F8C28}"/>
              </a:ext>
            </a:extLst>
          </p:cNvPr>
          <p:cNvSpPr>
            <a:spLocks noGrp="1"/>
          </p:cNvSpPr>
          <p:nvPr>
            <p:ph idx="1"/>
          </p:nvPr>
        </p:nvSpPr>
        <p:spPr/>
        <p:txBody>
          <a:bodyPr>
            <a:normAutofit fontScale="77500" lnSpcReduction="20000"/>
          </a:bodyPr>
          <a:lstStyle/>
          <a:p>
            <a:r>
              <a:rPr lang="cs-CZ" b="1" dirty="0">
                <a:solidFill>
                  <a:srgbClr val="FF0000"/>
                </a:solidFill>
              </a:rPr>
              <a:t>Primární odpovědnost za zajištění zdravotní podpory dětem nesou v rámci výkonu rodičovské zodpovědnosti zákonní zástupci.</a:t>
            </a:r>
          </a:p>
          <a:p>
            <a:r>
              <a:rPr lang="cs-CZ" dirty="0"/>
              <a:t>Ředitel školy nebo školského zařízení musí respektovat zákon a musí poskytovateli zdravotních služeb </a:t>
            </a:r>
            <a:r>
              <a:rPr lang="cs-CZ" b="1" dirty="0">
                <a:solidFill>
                  <a:srgbClr val="FF0000"/>
                </a:solidFill>
              </a:rPr>
              <a:t>umožnit vstup do školy a zajistit pro poskytnutí zdravotních služeb prostor </a:t>
            </a:r>
            <a:r>
              <a:rPr lang="cs-CZ" dirty="0"/>
              <a:t>(místnost), vybavení místnosti (jelikož se nejedná o místnost poskytovatele zdravotních služeb, ale o místnost ve „vlastním sociální prostředí pacienta“) není dáno legislativou, ale lze doporučit, aby v místnosti bylo umyvadlo s tekoucí teplou vodou, dávkovač s mýdlem, koš na odpad, stůl, 2 židle, event. lůžko; je možné např. využít místnost, kde se izoluje nemocné dítě, než si pro něj přijedou rodiče, ale především </a:t>
            </a:r>
            <a:r>
              <a:rPr lang="cs-CZ" b="1" dirty="0">
                <a:solidFill>
                  <a:srgbClr val="FF0000"/>
                </a:solidFill>
              </a:rPr>
              <a:t>jde o zajištění soukromí dítěte</a:t>
            </a:r>
            <a:r>
              <a:rPr lang="cs-CZ" b="1" dirty="0"/>
              <a:t>.</a:t>
            </a:r>
            <a:r>
              <a:rPr lang="cs-CZ" dirty="0"/>
              <a:t> </a:t>
            </a:r>
          </a:p>
          <a:p>
            <a:r>
              <a:rPr lang="cs-CZ" dirty="0"/>
              <a:t>zákonný zástupce osloví ředitele školy  nebo školského zařízení a předá potřebné informace o jeho „dohodě“ s poskytovatelem zdravotních služeb. Škola nebo školské zařízení nijak do tohoto vztahu nevstupuje. </a:t>
            </a:r>
          </a:p>
        </p:txBody>
      </p:sp>
    </p:spTree>
    <p:extLst>
      <p:ext uri="{BB962C8B-B14F-4D97-AF65-F5344CB8AC3E}">
        <p14:creationId xmlns:p14="http://schemas.microsoft.com/office/powerpoint/2010/main" val="2681354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EDA7FA9-42DE-44BE-B18A-6C14F4122BFF}"/>
              </a:ext>
            </a:extLst>
          </p:cNvPr>
          <p:cNvSpPr>
            <a:spLocks noGrp="1"/>
          </p:cNvSpPr>
          <p:nvPr>
            <p:ph type="title"/>
          </p:nvPr>
        </p:nvSpPr>
        <p:spPr/>
        <p:txBody>
          <a:bodyPr/>
          <a:lstStyle/>
          <a:p>
            <a:r>
              <a:rPr lang="cs-CZ" b="1" dirty="0"/>
              <a:t>shrnutí</a:t>
            </a:r>
          </a:p>
        </p:txBody>
      </p:sp>
      <p:sp>
        <p:nvSpPr>
          <p:cNvPr id="3" name="Zástupný symbol pro obsah 2">
            <a:extLst>
              <a:ext uri="{FF2B5EF4-FFF2-40B4-BE49-F238E27FC236}">
                <a16:creationId xmlns:a16="http://schemas.microsoft.com/office/drawing/2014/main" id="{418C8757-1646-4225-8784-6EEF85C004E4}"/>
              </a:ext>
            </a:extLst>
          </p:cNvPr>
          <p:cNvSpPr>
            <a:spLocks noGrp="1"/>
          </p:cNvSpPr>
          <p:nvPr>
            <p:ph idx="1"/>
          </p:nvPr>
        </p:nvSpPr>
        <p:spPr/>
        <p:txBody>
          <a:bodyPr>
            <a:normAutofit lnSpcReduction="10000"/>
          </a:bodyPr>
          <a:lstStyle/>
          <a:p>
            <a:r>
              <a:rPr lang="cs-CZ" dirty="0"/>
              <a:t>Škola nebo školské zařízení by měla mít ve vlastním zájmu </a:t>
            </a:r>
            <a:r>
              <a:rPr lang="cs-CZ" b="1" dirty="0">
                <a:solidFill>
                  <a:srgbClr val="FF0000"/>
                </a:solidFill>
              </a:rPr>
              <a:t>všechny dostupné informace o zdravotním stavu žáka a jeho případné medikaci </a:t>
            </a:r>
            <a:r>
              <a:rPr lang="cs-CZ" dirty="0"/>
              <a:t>(nutná součást přihlášky k ubytování). Zákonný zástupce by měl vždy při změnách ve zdravotním stavu nebo medikaci školu nebo školské zařízení informovat.</a:t>
            </a:r>
          </a:p>
          <a:p>
            <a:r>
              <a:rPr lang="cs-CZ" b="1" dirty="0">
                <a:solidFill>
                  <a:srgbClr val="FF0000"/>
                </a:solidFill>
              </a:rPr>
              <a:t>Ředitel školy nebo školského zařízení by měl mít jasně nastavena pravidla pro poskytování zdravotní podpory ve svém zařízení</a:t>
            </a:r>
            <a:r>
              <a:rPr lang="cs-CZ" dirty="0"/>
              <a:t>, kde bude nastavena úloha pedagogických pracovníků v souladu s doporučením MŠMT a MZD. Zdravotní podporou se pro účely tohoto dokumentu rozumí provádění laických úkonů, které je možné ve školním prostředí realizovat bez zdravotnického pracovníka.</a:t>
            </a:r>
          </a:p>
        </p:txBody>
      </p:sp>
    </p:spTree>
    <p:extLst>
      <p:ext uri="{BB962C8B-B14F-4D97-AF65-F5344CB8AC3E}">
        <p14:creationId xmlns:p14="http://schemas.microsoft.com/office/powerpoint/2010/main" val="208787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3B3DB4-8A62-4F65-91F4-963E51D3894A}"/>
              </a:ext>
            </a:extLst>
          </p:cNvPr>
          <p:cNvSpPr>
            <a:spLocks noGrp="1"/>
          </p:cNvSpPr>
          <p:nvPr>
            <p:ph type="title"/>
          </p:nvPr>
        </p:nvSpPr>
        <p:spPr>
          <a:xfrm>
            <a:off x="1294362" y="804519"/>
            <a:ext cx="9603275" cy="1049235"/>
          </a:xfrm>
        </p:spPr>
        <p:txBody>
          <a:bodyPr/>
          <a:lstStyle/>
          <a:p>
            <a:r>
              <a:rPr lang="cs-CZ" b="1" dirty="0"/>
              <a:t>Shrnutí</a:t>
            </a:r>
          </a:p>
        </p:txBody>
      </p:sp>
      <p:sp>
        <p:nvSpPr>
          <p:cNvPr id="3" name="Zástupný symbol pro obsah 2">
            <a:extLst>
              <a:ext uri="{FF2B5EF4-FFF2-40B4-BE49-F238E27FC236}">
                <a16:creationId xmlns:a16="http://schemas.microsoft.com/office/drawing/2014/main" id="{C5C5E5D6-F240-46C9-ABD9-07F03C4AFAC4}"/>
              </a:ext>
            </a:extLst>
          </p:cNvPr>
          <p:cNvSpPr>
            <a:spLocks noGrp="1"/>
          </p:cNvSpPr>
          <p:nvPr>
            <p:ph idx="1"/>
          </p:nvPr>
        </p:nvSpPr>
        <p:spPr>
          <a:xfrm>
            <a:off x="1451579" y="1853754"/>
            <a:ext cx="9603275" cy="4385681"/>
          </a:xfrm>
        </p:spPr>
        <p:txBody>
          <a:bodyPr>
            <a:normAutofit fontScale="77500" lnSpcReduction="20000"/>
          </a:bodyPr>
          <a:lstStyle/>
          <a:p>
            <a:r>
              <a:rPr lang="cs-CZ" dirty="0"/>
              <a:t>Doporučujeme školám </a:t>
            </a:r>
            <a:r>
              <a:rPr lang="cs-CZ" b="1" dirty="0">
                <a:solidFill>
                  <a:srgbClr val="FF0000"/>
                </a:solidFill>
              </a:rPr>
              <a:t>stanovit podmínky poskytování tohoto typu zdravotní podpory ve školním (vnitřním) řádu nebo jiném vnitřním předpisu</a:t>
            </a:r>
            <a:r>
              <a:rPr lang="cs-CZ" b="1" dirty="0"/>
              <a:t>,</a:t>
            </a:r>
            <a:r>
              <a:rPr lang="cs-CZ" dirty="0"/>
              <a:t> zejména specifikovat zásady pravidelné komunikace a spolupráce školy se zákonnými zástupci. Zákonný zástupce, který po škole žádá určitou zdravotní podporu, musí zavčas doložit informace ke zdravotním potřebám dítěte a případně také doložit potřebnost zdravotní podpory ze strany zaměstnanců školy. Pokud je to v dané situaci důvodné, škola se zákonnými zástupci vytvoří plán zdravotní podpory dítěte (dále jen „plán podpory“). Ředitel školy seznámí se zněním plánu podpory relevantní zaměstnance. </a:t>
            </a:r>
          </a:p>
          <a:p>
            <a:r>
              <a:rPr lang="cs-CZ" dirty="0"/>
              <a:t>Nejčastější situace, kdy žák potřebuje podporu je </a:t>
            </a:r>
            <a:r>
              <a:rPr lang="cs-CZ" b="1" dirty="0">
                <a:solidFill>
                  <a:srgbClr val="FF0000"/>
                </a:solidFill>
              </a:rPr>
              <a:t>pravidelné užívání léků, kde škola nebo školské zařízení může vstoupit v roli dohledu nad užíváním léků. </a:t>
            </a:r>
            <a:r>
              <a:rPr lang="cs-CZ" dirty="0"/>
              <a:t>Toto by mělo být jasně nastaveno ve školním  (vnitřním) řádu či jiném vnitřním předpisu a vždy by se mělo dít na základě žádosti zákonného zástupce. Tato žádost by měla obsahovat všechny potřebné informace včetně způsobu a intenzity užívání, uložení léků, osoby, které se na dozoru podílejí, informace od ošetřujícího lékaře atd. (vzor v příloze). </a:t>
            </a:r>
          </a:p>
          <a:p>
            <a:r>
              <a:rPr lang="cs-CZ" dirty="0"/>
              <a:t>Ostatní laické úkony, které ředitel do svých dokumentů zahrne budou závislé na konkrétní situaci včetně dostupnosti zdravotních služeb ve vašem regionu. </a:t>
            </a:r>
            <a:r>
              <a:rPr lang="cs-CZ" b="1" dirty="0">
                <a:solidFill>
                  <a:srgbClr val="FF0000"/>
                </a:solidFill>
              </a:rPr>
              <a:t>Ředitel rozhodně nemůže pedagogickému pracovníkovi nařizovat realizovat úkony spadající pod gesci poskytovatele zdravotních služeb ve smyslu zákona. </a:t>
            </a:r>
          </a:p>
          <a:p>
            <a:endParaRPr lang="cs-CZ" dirty="0"/>
          </a:p>
        </p:txBody>
      </p:sp>
    </p:spTree>
    <p:extLst>
      <p:ext uri="{BB962C8B-B14F-4D97-AF65-F5344CB8AC3E}">
        <p14:creationId xmlns:p14="http://schemas.microsoft.com/office/powerpoint/2010/main" val="4138812504"/>
      </p:ext>
    </p:extLst>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TM10001114[[fn=Galerie]]</Template>
  <TotalTime>256</TotalTime>
  <Words>2010</Words>
  <Application>Microsoft Office PowerPoint</Application>
  <PresentationFormat>Širokoúhlá obrazovka</PresentationFormat>
  <Paragraphs>69</Paragraphs>
  <Slides>16</Slides>
  <Notes>0</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16</vt:i4>
      </vt:variant>
    </vt:vector>
  </HeadingPairs>
  <TitlesOfParts>
    <vt:vector size="19" baseType="lpstr">
      <vt:lpstr>Arial</vt:lpstr>
      <vt:lpstr>Gill Sans MT</vt:lpstr>
      <vt:lpstr>Galerie</vt:lpstr>
      <vt:lpstr>ZAJIŠTĚNÍ ZDRAVOTNÍCH SLUŽEB VE ŠKOLÁCH A ŠKOLSKÝCH ZAŘÍZENÍCH</vt:lpstr>
      <vt:lpstr>Legislativní  východiska </vt:lpstr>
      <vt:lpstr>Zákon č. 372/2011 Sb., o zdravotních službách a podmínkách jejich poskytování, ve znění pozdějších předpisů</vt:lpstr>
      <vt:lpstr>Zákon č. 372/2011 Sb., o zdravotních službách a podmínkách jejich poskytování, ve znění pozdějších předpisů</vt:lpstr>
      <vt:lpstr>Zákon č. 372/2011 Sb., o zdravotních službách a podmínkách jejich poskytování, ve znění pozdějších předpisů </vt:lpstr>
      <vt:lpstr>Zákon č. 372/2011 Sb., o zdravotních službách a podmínkách jejich poskytování, ve znění pozdějších předpisů</vt:lpstr>
      <vt:lpstr>Zákon č. 372/2011 Sb., o zdravotních službách a podmínkách jejich poskytování, ve znění pozdějších předpisů</vt:lpstr>
      <vt:lpstr>Jak postupovat v případě, že dítě samo nedokáže provést zdravotní úkon </vt:lpstr>
      <vt:lpstr>Příklady zdravotních výkonů, které typicky může zajistit poskytovatel domácí péče: </vt:lpstr>
      <vt:lpstr>Důležitá upozornění rozvíjející výše zmíněné </vt:lpstr>
      <vt:lpstr>Důležitá upozornění rozvíjející výše zmíněné</vt:lpstr>
      <vt:lpstr>Poskytování laické první pomoci</vt:lpstr>
      <vt:lpstr>Sdělení MŠMT a ministerstva zdravotnictví  k zajištění zdravotní podpory ve školách a školských zařízeních </vt:lpstr>
      <vt:lpstr>Shrnutí</vt:lpstr>
      <vt:lpstr>shrnutí</vt:lpstr>
      <vt:lpstr>Shrnutí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Fiserova</dc:creator>
  <cp:lastModifiedBy>Sylva Nekolova</cp:lastModifiedBy>
  <cp:revision>26</cp:revision>
  <dcterms:created xsi:type="dcterms:W3CDTF">2024-01-31T21:04:27Z</dcterms:created>
  <dcterms:modified xsi:type="dcterms:W3CDTF">2026-10-22T10:39:43Z</dcterms:modified>
</cp:coreProperties>
</file>