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4244" r:id="rId2"/>
  </p:sldMasterIdLst>
  <p:notesMasterIdLst>
    <p:notesMasterId r:id="rId82"/>
  </p:notesMasterIdLst>
  <p:sldIdLst>
    <p:sldId id="445" r:id="rId3"/>
    <p:sldId id="286" r:id="rId4"/>
    <p:sldId id="259" r:id="rId5"/>
    <p:sldId id="438" r:id="rId6"/>
    <p:sldId id="426" r:id="rId7"/>
    <p:sldId id="427" r:id="rId8"/>
    <p:sldId id="444" r:id="rId9"/>
    <p:sldId id="461" r:id="rId10"/>
    <p:sldId id="260" r:id="rId11"/>
    <p:sldId id="261" r:id="rId12"/>
    <p:sldId id="262" r:id="rId13"/>
    <p:sldId id="263" r:id="rId14"/>
    <p:sldId id="376" r:id="rId15"/>
    <p:sldId id="377" r:id="rId16"/>
    <p:sldId id="383" r:id="rId17"/>
    <p:sldId id="468" r:id="rId18"/>
    <p:sldId id="379" r:id="rId19"/>
    <p:sldId id="393" r:id="rId20"/>
    <p:sldId id="288" r:id="rId21"/>
    <p:sldId id="367" r:id="rId22"/>
    <p:sldId id="395" r:id="rId23"/>
    <p:sldId id="394" r:id="rId24"/>
    <p:sldId id="457" r:id="rId25"/>
    <p:sldId id="458" r:id="rId26"/>
    <p:sldId id="443" r:id="rId27"/>
    <p:sldId id="459" r:id="rId28"/>
    <p:sldId id="391" r:id="rId29"/>
    <p:sldId id="392" r:id="rId30"/>
    <p:sldId id="385" r:id="rId31"/>
    <p:sldId id="441" r:id="rId32"/>
    <p:sldId id="381" r:id="rId33"/>
    <p:sldId id="430" r:id="rId34"/>
    <p:sldId id="452" r:id="rId35"/>
    <p:sldId id="378" r:id="rId36"/>
    <p:sldId id="407" r:id="rId37"/>
    <p:sldId id="349" r:id="rId38"/>
    <p:sldId id="266" r:id="rId39"/>
    <p:sldId id="466" r:id="rId40"/>
    <p:sldId id="464" r:id="rId41"/>
    <p:sldId id="347" r:id="rId42"/>
    <p:sldId id="289" r:id="rId43"/>
    <p:sldId id="463" r:id="rId44"/>
    <p:sldId id="290" r:id="rId45"/>
    <p:sldId id="291" r:id="rId46"/>
    <p:sldId id="292" r:id="rId47"/>
    <p:sldId id="300" r:id="rId48"/>
    <p:sldId id="423" r:id="rId49"/>
    <p:sldId id="424" r:id="rId50"/>
    <p:sldId id="293" r:id="rId51"/>
    <p:sldId id="267" r:id="rId52"/>
    <p:sldId id="467" r:id="rId53"/>
    <p:sldId id="332" r:id="rId54"/>
    <p:sldId id="269" r:id="rId55"/>
    <p:sldId id="294" r:id="rId56"/>
    <p:sldId id="433" r:id="rId57"/>
    <p:sldId id="434" r:id="rId58"/>
    <p:sldId id="435" r:id="rId59"/>
    <p:sldId id="328" r:id="rId60"/>
    <p:sldId id="425" r:id="rId61"/>
    <p:sldId id="297" r:id="rId62"/>
    <p:sldId id="304" r:id="rId63"/>
    <p:sldId id="321" r:id="rId64"/>
    <p:sldId id="431" r:id="rId65"/>
    <p:sldId id="462" r:id="rId66"/>
    <p:sldId id="305" r:id="rId67"/>
    <p:sldId id="306" r:id="rId68"/>
    <p:sldId id="307" r:id="rId69"/>
    <p:sldId id="455" r:id="rId70"/>
    <p:sldId id="319" r:id="rId71"/>
    <p:sldId id="398" r:id="rId72"/>
    <p:sldId id="309" r:id="rId73"/>
    <p:sldId id="315" r:id="rId74"/>
    <p:sldId id="323" r:id="rId75"/>
    <p:sldId id="326" r:id="rId76"/>
    <p:sldId id="316" r:id="rId77"/>
    <p:sldId id="401" r:id="rId78"/>
    <p:sldId id="403" r:id="rId79"/>
    <p:sldId id="406" r:id="rId80"/>
    <p:sldId id="280" r:id="rId8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2061" autoAdjust="0"/>
  </p:normalViewPr>
  <p:slideViewPr>
    <p:cSldViewPr>
      <p:cViewPr varScale="1">
        <p:scale>
          <a:sx n="104" d="100"/>
          <a:sy n="104" d="100"/>
        </p:scale>
        <p:origin x="1422" y="11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181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E3B180-362C-4A77-9D04-A4713E1E6114}" type="datetimeFigureOut">
              <a:rPr lang="cs-CZ" smtClean="0"/>
              <a:t>02.10.2026</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EDBCF-F271-41B4-8972-814682B0416B}" type="slidenum">
              <a:rPr lang="cs-CZ" smtClean="0"/>
              <a:t>‹#›</a:t>
            </a:fld>
            <a:endParaRPr lang="cs-CZ"/>
          </a:p>
        </p:txBody>
      </p:sp>
    </p:spTree>
    <p:extLst>
      <p:ext uri="{BB962C8B-B14F-4D97-AF65-F5344CB8AC3E}">
        <p14:creationId xmlns:p14="http://schemas.microsoft.com/office/powerpoint/2010/main" val="2755145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599EDBCF-F271-41B4-8972-814682B0416B}" type="slidenum">
              <a:rPr lang="cs-CZ" smtClean="0"/>
              <a:t>22</a:t>
            </a:fld>
            <a:endParaRPr lang="cs-CZ"/>
          </a:p>
        </p:txBody>
      </p:sp>
    </p:spTree>
    <p:extLst>
      <p:ext uri="{BB962C8B-B14F-4D97-AF65-F5344CB8AC3E}">
        <p14:creationId xmlns:p14="http://schemas.microsoft.com/office/powerpoint/2010/main" val="2873033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1">
            <a:extLst>
              <a:ext uri="{FF2B5EF4-FFF2-40B4-BE49-F238E27FC236}">
                <a16:creationId xmlns:a16="http://schemas.microsoft.com/office/drawing/2014/main" id="{6908C4C1-09CE-E070-66FF-6867B4E6A31F}"/>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60419" name="Rectangle 2">
            <a:extLst>
              <a:ext uri="{FF2B5EF4-FFF2-40B4-BE49-F238E27FC236}">
                <a16:creationId xmlns:a16="http://schemas.microsoft.com/office/drawing/2014/main" id="{7535FF29-782D-2AC2-002B-781F735CD210}"/>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
            <a:extLst>
              <a:ext uri="{FF2B5EF4-FFF2-40B4-BE49-F238E27FC236}">
                <a16:creationId xmlns:a16="http://schemas.microsoft.com/office/drawing/2014/main" id="{93E31D4C-4CEA-D7F7-638A-7BAB161F3A4F}"/>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65539" name="Rectangle 2">
            <a:extLst>
              <a:ext uri="{FF2B5EF4-FFF2-40B4-BE49-F238E27FC236}">
                <a16:creationId xmlns:a16="http://schemas.microsoft.com/office/drawing/2014/main" id="{820D2B3A-975C-5E5C-4E7E-B448CD9A2DA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a:extLst>
              <a:ext uri="{FF2B5EF4-FFF2-40B4-BE49-F238E27FC236}">
                <a16:creationId xmlns:a16="http://schemas.microsoft.com/office/drawing/2014/main" id="{4A493E02-D524-069F-DD38-85D006F92836}"/>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63491" name="Rectangle 2">
            <a:extLst>
              <a:ext uri="{FF2B5EF4-FFF2-40B4-BE49-F238E27FC236}">
                <a16:creationId xmlns:a16="http://schemas.microsoft.com/office/drawing/2014/main" id="{E1E03590-DB8F-E6D5-587F-03865DC1C37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0A671CB-F368-3B45-1D4F-24DD228E571F}"/>
            </a:ext>
          </a:extLst>
        </p:cNvPr>
        <p:cNvGrpSpPr/>
        <p:nvPr/>
      </p:nvGrpSpPr>
      <p:grpSpPr>
        <a:xfrm>
          <a:off x="0" y="0"/>
          <a:ext cx="0" cy="0"/>
          <a:chOff x="0" y="0"/>
          <a:chExt cx="0" cy="0"/>
        </a:xfrm>
      </p:grpSpPr>
      <p:sp>
        <p:nvSpPr>
          <p:cNvPr id="37890" name="Rectangle 1">
            <a:extLst>
              <a:ext uri="{FF2B5EF4-FFF2-40B4-BE49-F238E27FC236}">
                <a16:creationId xmlns:a16="http://schemas.microsoft.com/office/drawing/2014/main" id="{827AE585-8FEC-69F5-D46C-D0655852D3E4}"/>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37891" name="Rectangle 2">
            <a:extLst>
              <a:ext uri="{FF2B5EF4-FFF2-40B4-BE49-F238E27FC236}">
                <a16:creationId xmlns:a16="http://schemas.microsoft.com/office/drawing/2014/main" id="{D4A44AF5-E07B-E4B3-D772-1FDD37BFD89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latin typeface="Times New Roman" panose="02020603050405020304" pitchFamily="18" charset="0"/>
            </a:endParaRPr>
          </a:p>
        </p:txBody>
      </p:sp>
    </p:spTree>
    <p:extLst>
      <p:ext uri="{BB962C8B-B14F-4D97-AF65-F5344CB8AC3E}">
        <p14:creationId xmlns:p14="http://schemas.microsoft.com/office/powerpoint/2010/main" val="610905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30BDA2DA-D213-C4CF-89AE-BB381F41B48D}"/>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37891" name="Rectangle 2">
            <a:extLst>
              <a:ext uri="{FF2B5EF4-FFF2-40B4-BE49-F238E27FC236}">
                <a16:creationId xmlns:a16="http://schemas.microsoft.com/office/drawing/2014/main" id="{36558ADA-C3E2-6101-C42E-F81AD0377675}"/>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
            <a:extLst>
              <a:ext uri="{FF2B5EF4-FFF2-40B4-BE49-F238E27FC236}">
                <a16:creationId xmlns:a16="http://schemas.microsoft.com/office/drawing/2014/main" id="{B5C3AD75-9DC9-1868-07A5-E1D762D818F8}"/>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35843" name="Rectangle 2">
            <a:extLst>
              <a:ext uri="{FF2B5EF4-FFF2-40B4-BE49-F238E27FC236}">
                <a16:creationId xmlns:a16="http://schemas.microsoft.com/office/drawing/2014/main" id="{8EE98F4D-AE0B-5AEE-27CF-06EF545C38F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lvl1pPr>
              <a:defRPr/>
            </a:lvl1pPr>
          </a:lstStyle>
          <a:p>
            <a:pPr>
              <a:defRPr/>
            </a:pPr>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D37A4CB6-D144-4AF0-80A5-988D8B30DDD4}" type="slidenum">
              <a:rPr lang="cs-CZ" altLang="cs-CZ"/>
              <a:pPr>
                <a:defRPr/>
              </a:pPr>
              <a:t>‹#›</a:t>
            </a:fld>
            <a:endParaRPr lang="cs-CZ" altLang="cs-CZ"/>
          </a:p>
        </p:txBody>
      </p:sp>
    </p:spTree>
    <p:extLst>
      <p:ext uri="{BB962C8B-B14F-4D97-AF65-F5344CB8AC3E}">
        <p14:creationId xmlns:p14="http://schemas.microsoft.com/office/powerpoint/2010/main" val="2517673829"/>
      </p:ext>
    </p:extLst>
  </p:cSld>
  <p:clrMapOvr>
    <a:masterClrMapping/>
  </p:clrMapOvr>
  <p:transition advTm="5312"/>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Zástupný symbol pro datum 3"/>
          <p:cNvSpPr>
            <a:spLocks noGrp="1"/>
          </p:cNvSpPr>
          <p:nvPr>
            <p:ph type="dt" sz="half" idx="10"/>
          </p:nvPr>
        </p:nvSpPr>
        <p:spPr/>
        <p:txBody>
          <a:bodyPr/>
          <a:lstStyle>
            <a:lvl1pPr>
              <a:defRPr/>
            </a:lvl1pPr>
          </a:lstStyle>
          <a:p>
            <a:pPr>
              <a:defRPr/>
            </a:pPr>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7787795B-5D95-4433-8D10-FD780DB598A5}" type="slidenum">
              <a:rPr lang="cs-CZ" altLang="cs-CZ"/>
              <a:pPr>
                <a:defRPr/>
              </a:pPr>
              <a:t>‹#›</a:t>
            </a:fld>
            <a:endParaRPr lang="cs-CZ" altLang="cs-CZ"/>
          </a:p>
        </p:txBody>
      </p:sp>
    </p:spTree>
    <p:extLst>
      <p:ext uri="{BB962C8B-B14F-4D97-AF65-F5344CB8AC3E}">
        <p14:creationId xmlns:p14="http://schemas.microsoft.com/office/powerpoint/2010/main" val="2793621799"/>
      </p:ext>
    </p:extLst>
  </p:cSld>
  <p:clrMapOvr>
    <a:masterClrMapping/>
  </p:clrMapOvr>
  <p:transition advTm="5312"/>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lvl1pPr>
              <a:defRPr/>
            </a:lvl1pPr>
          </a:lstStyle>
          <a:p>
            <a:pPr>
              <a:defRPr/>
            </a:pPr>
            <a:endParaRPr lang="cs-CZ"/>
          </a:p>
        </p:txBody>
      </p:sp>
      <p:sp>
        <p:nvSpPr>
          <p:cNvPr id="6" name="Zástupný symbol pro zápatí 5"/>
          <p:cNvSpPr>
            <a:spLocks noGrp="1"/>
          </p:cNvSpPr>
          <p:nvPr>
            <p:ph type="ftr" sz="quarter" idx="11"/>
          </p:nvPr>
        </p:nvSpPr>
        <p:spPr/>
        <p:txBody>
          <a:bodyPr/>
          <a:lstStyle>
            <a:lvl1pPr>
              <a:defRPr/>
            </a:lvl1pPr>
          </a:lstStyle>
          <a:p>
            <a:pPr>
              <a:defRPr/>
            </a:pPr>
            <a:endParaRPr lang="cs-CZ"/>
          </a:p>
        </p:txBody>
      </p:sp>
      <p:sp>
        <p:nvSpPr>
          <p:cNvPr id="7" name="Zástupný symbol pro číslo snímku 6"/>
          <p:cNvSpPr>
            <a:spLocks noGrp="1"/>
          </p:cNvSpPr>
          <p:nvPr>
            <p:ph type="sldNum" sz="quarter" idx="12"/>
          </p:nvPr>
        </p:nvSpPr>
        <p:spPr/>
        <p:txBody>
          <a:bodyPr/>
          <a:lstStyle>
            <a:lvl1pPr>
              <a:defRPr/>
            </a:lvl1pPr>
          </a:lstStyle>
          <a:p>
            <a:pPr>
              <a:defRPr/>
            </a:pPr>
            <a:fld id="{7FCBB2FA-3360-4AD6-AD35-F16C348D93D4}" type="slidenum">
              <a:rPr lang="cs-CZ" altLang="cs-CZ"/>
              <a:pPr>
                <a:defRPr/>
              </a:pPr>
              <a:t>‹#›</a:t>
            </a:fld>
            <a:endParaRPr lang="cs-CZ" altLang="cs-CZ"/>
          </a:p>
        </p:txBody>
      </p:sp>
    </p:spTree>
    <p:extLst>
      <p:ext uri="{BB962C8B-B14F-4D97-AF65-F5344CB8AC3E}">
        <p14:creationId xmlns:p14="http://schemas.microsoft.com/office/powerpoint/2010/main" val="596854402"/>
      </p:ext>
    </p:extLst>
  </p:cSld>
  <p:clrMapOvr>
    <a:masterClrMapping/>
  </p:clrMapOvr>
  <p:transition advTm="5312"/>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lvl1pPr>
              <a:defRPr/>
            </a:lvl1pPr>
          </a:lstStyle>
          <a:p>
            <a:pPr>
              <a:defRPr/>
            </a:pPr>
            <a:endParaRPr lang="cs-CZ"/>
          </a:p>
        </p:txBody>
      </p:sp>
      <p:sp>
        <p:nvSpPr>
          <p:cNvPr id="8" name="Zástupný symbol pro zápatí 7"/>
          <p:cNvSpPr>
            <a:spLocks noGrp="1"/>
          </p:cNvSpPr>
          <p:nvPr>
            <p:ph type="ftr" sz="quarter" idx="11"/>
          </p:nvPr>
        </p:nvSpPr>
        <p:spPr/>
        <p:txBody>
          <a:bodyPr/>
          <a:lstStyle>
            <a:lvl1pPr>
              <a:defRPr/>
            </a:lvl1pPr>
          </a:lstStyle>
          <a:p>
            <a:pPr>
              <a:defRPr/>
            </a:pPr>
            <a:endParaRPr lang="cs-CZ"/>
          </a:p>
        </p:txBody>
      </p:sp>
      <p:sp>
        <p:nvSpPr>
          <p:cNvPr id="9" name="Zástupný symbol pro číslo snímku 8"/>
          <p:cNvSpPr>
            <a:spLocks noGrp="1"/>
          </p:cNvSpPr>
          <p:nvPr>
            <p:ph type="sldNum" sz="quarter" idx="12"/>
          </p:nvPr>
        </p:nvSpPr>
        <p:spPr/>
        <p:txBody>
          <a:bodyPr/>
          <a:lstStyle>
            <a:lvl1pPr>
              <a:defRPr/>
            </a:lvl1pPr>
          </a:lstStyle>
          <a:p>
            <a:pPr>
              <a:defRPr/>
            </a:pPr>
            <a:fld id="{619C8C0F-AB1A-4724-933B-DADB0F0DD3AD}" type="slidenum">
              <a:rPr lang="cs-CZ" altLang="cs-CZ"/>
              <a:pPr>
                <a:defRPr/>
              </a:pPr>
              <a:t>‹#›</a:t>
            </a:fld>
            <a:endParaRPr lang="cs-CZ" altLang="cs-CZ"/>
          </a:p>
        </p:txBody>
      </p:sp>
    </p:spTree>
    <p:extLst>
      <p:ext uri="{BB962C8B-B14F-4D97-AF65-F5344CB8AC3E}">
        <p14:creationId xmlns:p14="http://schemas.microsoft.com/office/powerpoint/2010/main" val="3887824603"/>
      </p:ext>
    </p:extLst>
  </p:cSld>
  <p:clrMapOvr>
    <a:masterClrMapping/>
  </p:clrMapOvr>
  <p:transition advTm="5312"/>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datum 2"/>
          <p:cNvSpPr>
            <a:spLocks noGrp="1"/>
          </p:cNvSpPr>
          <p:nvPr>
            <p:ph type="dt" sz="half" idx="10"/>
          </p:nvPr>
        </p:nvSpPr>
        <p:spPr/>
        <p:txBody>
          <a:bodyPr/>
          <a:lstStyle>
            <a:lvl1pPr>
              <a:defRPr/>
            </a:lvl1pPr>
          </a:lstStyle>
          <a:p>
            <a:pPr>
              <a:defRPr/>
            </a:pPr>
            <a:endParaRPr lang="cs-CZ"/>
          </a:p>
        </p:txBody>
      </p:sp>
      <p:sp>
        <p:nvSpPr>
          <p:cNvPr id="4" name="Zástupný symbol pro zápatí 3"/>
          <p:cNvSpPr>
            <a:spLocks noGrp="1"/>
          </p:cNvSpPr>
          <p:nvPr>
            <p:ph type="ftr" sz="quarter" idx="11"/>
          </p:nvPr>
        </p:nvSpPr>
        <p:spPr/>
        <p:txBody>
          <a:bodyPr/>
          <a:lstStyle>
            <a:lvl1pPr>
              <a:defRPr/>
            </a:lvl1pPr>
          </a:lstStyle>
          <a:p>
            <a:pPr>
              <a:defRPr/>
            </a:pPr>
            <a:endParaRPr lang="cs-CZ"/>
          </a:p>
        </p:txBody>
      </p:sp>
      <p:sp>
        <p:nvSpPr>
          <p:cNvPr id="5" name="Zástupný symbol pro číslo snímku 4"/>
          <p:cNvSpPr>
            <a:spLocks noGrp="1"/>
          </p:cNvSpPr>
          <p:nvPr>
            <p:ph type="sldNum" sz="quarter" idx="12"/>
          </p:nvPr>
        </p:nvSpPr>
        <p:spPr/>
        <p:txBody>
          <a:bodyPr/>
          <a:lstStyle>
            <a:lvl1pPr>
              <a:defRPr/>
            </a:lvl1pPr>
          </a:lstStyle>
          <a:p>
            <a:pPr>
              <a:defRPr/>
            </a:pPr>
            <a:fld id="{23EFB2B7-6219-4EAB-9169-FC094D310A5B}" type="slidenum">
              <a:rPr lang="cs-CZ" altLang="cs-CZ"/>
              <a:pPr>
                <a:defRPr/>
              </a:pPr>
              <a:t>‹#›</a:t>
            </a:fld>
            <a:endParaRPr lang="cs-CZ" altLang="cs-CZ"/>
          </a:p>
        </p:txBody>
      </p:sp>
    </p:spTree>
    <p:extLst>
      <p:ext uri="{BB962C8B-B14F-4D97-AF65-F5344CB8AC3E}">
        <p14:creationId xmlns:p14="http://schemas.microsoft.com/office/powerpoint/2010/main" val="220061435"/>
      </p:ext>
    </p:extLst>
  </p:cSld>
  <p:clrMapOvr>
    <a:masterClrMapping/>
  </p:clrMapOvr>
  <p:transition advTm="5312"/>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lvl1pPr>
              <a:defRPr/>
            </a:lvl1pPr>
          </a:lstStyle>
          <a:p>
            <a:pPr>
              <a:defRPr/>
            </a:pPr>
            <a:endParaRPr lang="cs-CZ"/>
          </a:p>
        </p:txBody>
      </p:sp>
      <p:sp>
        <p:nvSpPr>
          <p:cNvPr id="3" name="Zástupný symbol pro zápatí 2"/>
          <p:cNvSpPr>
            <a:spLocks noGrp="1"/>
          </p:cNvSpPr>
          <p:nvPr>
            <p:ph type="ftr" sz="quarter" idx="11"/>
          </p:nvPr>
        </p:nvSpPr>
        <p:spPr/>
        <p:txBody>
          <a:bodyPr/>
          <a:lstStyle>
            <a:lvl1pPr>
              <a:defRPr/>
            </a:lvl1pPr>
          </a:lstStyle>
          <a:p>
            <a:pPr>
              <a:defRPr/>
            </a:pPr>
            <a:endParaRPr lang="cs-CZ"/>
          </a:p>
        </p:txBody>
      </p:sp>
      <p:sp>
        <p:nvSpPr>
          <p:cNvPr id="4" name="Zástupný symbol pro číslo snímku 3"/>
          <p:cNvSpPr>
            <a:spLocks noGrp="1"/>
          </p:cNvSpPr>
          <p:nvPr>
            <p:ph type="sldNum" sz="quarter" idx="12"/>
          </p:nvPr>
        </p:nvSpPr>
        <p:spPr/>
        <p:txBody>
          <a:bodyPr/>
          <a:lstStyle>
            <a:lvl1pPr>
              <a:defRPr/>
            </a:lvl1pPr>
          </a:lstStyle>
          <a:p>
            <a:pPr>
              <a:defRPr/>
            </a:pPr>
            <a:fld id="{15A6E6B9-7EAE-408C-8062-BE35BD3C1F6C}" type="slidenum">
              <a:rPr lang="cs-CZ" altLang="cs-CZ"/>
              <a:pPr>
                <a:defRPr/>
              </a:pPr>
              <a:t>‹#›</a:t>
            </a:fld>
            <a:endParaRPr lang="cs-CZ" altLang="cs-CZ"/>
          </a:p>
        </p:txBody>
      </p:sp>
    </p:spTree>
    <p:extLst>
      <p:ext uri="{BB962C8B-B14F-4D97-AF65-F5344CB8AC3E}">
        <p14:creationId xmlns:p14="http://schemas.microsoft.com/office/powerpoint/2010/main" val="1418938163"/>
      </p:ext>
    </p:extLst>
  </p:cSld>
  <p:clrMapOvr>
    <a:masterClrMapping/>
  </p:clrMapOvr>
  <p:transition advTm="5312"/>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lvl1pPr>
              <a:defRPr/>
            </a:lvl1pPr>
          </a:lstStyle>
          <a:p>
            <a:pPr>
              <a:defRPr/>
            </a:pPr>
            <a:endParaRPr lang="cs-CZ"/>
          </a:p>
        </p:txBody>
      </p:sp>
      <p:sp>
        <p:nvSpPr>
          <p:cNvPr id="6" name="Zástupný symbol pro zápatí 5"/>
          <p:cNvSpPr>
            <a:spLocks noGrp="1"/>
          </p:cNvSpPr>
          <p:nvPr>
            <p:ph type="ftr" sz="quarter" idx="11"/>
          </p:nvPr>
        </p:nvSpPr>
        <p:spPr/>
        <p:txBody>
          <a:bodyPr/>
          <a:lstStyle>
            <a:lvl1pPr>
              <a:defRPr/>
            </a:lvl1pPr>
          </a:lstStyle>
          <a:p>
            <a:pPr>
              <a:defRPr/>
            </a:pPr>
            <a:endParaRPr lang="cs-CZ"/>
          </a:p>
        </p:txBody>
      </p:sp>
      <p:sp>
        <p:nvSpPr>
          <p:cNvPr id="7" name="Zástupný symbol pro číslo snímku 6"/>
          <p:cNvSpPr>
            <a:spLocks noGrp="1"/>
          </p:cNvSpPr>
          <p:nvPr>
            <p:ph type="sldNum" sz="quarter" idx="12"/>
          </p:nvPr>
        </p:nvSpPr>
        <p:spPr/>
        <p:txBody>
          <a:bodyPr/>
          <a:lstStyle>
            <a:lvl1pPr>
              <a:defRPr/>
            </a:lvl1pPr>
          </a:lstStyle>
          <a:p>
            <a:pPr>
              <a:defRPr/>
            </a:pPr>
            <a:fld id="{5AEEEC8A-B6B4-4AE5-9817-50C78A619DB2}" type="slidenum">
              <a:rPr lang="cs-CZ" altLang="cs-CZ"/>
              <a:pPr>
                <a:defRPr/>
              </a:pPr>
              <a:t>‹#›</a:t>
            </a:fld>
            <a:endParaRPr lang="cs-CZ" altLang="cs-CZ"/>
          </a:p>
        </p:txBody>
      </p:sp>
    </p:spTree>
    <p:extLst>
      <p:ext uri="{BB962C8B-B14F-4D97-AF65-F5344CB8AC3E}">
        <p14:creationId xmlns:p14="http://schemas.microsoft.com/office/powerpoint/2010/main" val="665195484"/>
      </p:ext>
    </p:extLst>
  </p:cSld>
  <p:clrMapOvr>
    <a:masterClrMapping/>
  </p:clrMapOvr>
  <p:transition advTm="5312"/>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lvl1pPr>
              <a:defRPr/>
            </a:lvl1pPr>
          </a:lstStyle>
          <a:p>
            <a:pPr>
              <a:defRPr/>
            </a:pPr>
            <a:endParaRPr lang="cs-CZ"/>
          </a:p>
        </p:txBody>
      </p:sp>
      <p:sp>
        <p:nvSpPr>
          <p:cNvPr id="6" name="Zástupný symbol pro zápatí 5"/>
          <p:cNvSpPr>
            <a:spLocks noGrp="1"/>
          </p:cNvSpPr>
          <p:nvPr>
            <p:ph type="ftr" sz="quarter" idx="11"/>
          </p:nvPr>
        </p:nvSpPr>
        <p:spPr/>
        <p:txBody>
          <a:bodyPr/>
          <a:lstStyle>
            <a:lvl1pPr>
              <a:defRPr/>
            </a:lvl1pPr>
          </a:lstStyle>
          <a:p>
            <a:pPr>
              <a:defRPr/>
            </a:pPr>
            <a:endParaRPr lang="cs-CZ"/>
          </a:p>
        </p:txBody>
      </p:sp>
      <p:sp>
        <p:nvSpPr>
          <p:cNvPr id="7" name="Zástupný symbol pro číslo snímku 6"/>
          <p:cNvSpPr>
            <a:spLocks noGrp="1"/>
          </p:cNvSpPr>
          <p:nvPr>
            <p:ph type="sldNum" sz="quarter" idx="12"/>
          </p:nvPr>
        </p:nvSpPr>
        <p:spPr/>
        <p:txBody>
          <a:bodyPr/>
          <a:lstStyle>
            <a:lvl1pPr>
              <a:defRPr/>
            </a:lvl1pPr>
          </a:lstStyle>
          <a:p>
            <a:pPr>
              <a:defRPr/>
            </a:pPr>
            <a:fld id="{323CE0BE-0B4D-4784-A8F3-F60747E20709}" type="slidenum">
              <a:rPr lang="cs-CZ" altLang="cs-CZ"/>
              <a:pPr>
                <a:defRPr/>
              </a:pPr>
              <a:t>‹#›</a:t>
            </a:fld>
            <a:endParaRPr lang="cs-CZ" altLang="cs-CZ"/>
          </a:p>
        </p:txBody>
      </p:sp>
    </p:spTree>
    <p:extLst>
      <p:ext uri="{BB962C8B-B14F-4D97-AF65-F5344CB8AC3E}">
        <p14:creationId xmlns:p14="http://schemas.microsoft.com/office/powerpoint/2010/main" val="2424958427"/>
      </p:ext>
    </p:extLst>
  </p:cSld>
  <p:clrMapOvr>
    <a:masterClrMapping/>
  </p:clrMapOvr>
  <p:transition advTm="5312"/>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lvl1pPr>
              <a:defRPr/>
            </a:lvl1pPr>
          </a:lstStyle>
          <a:p>
            <a:pPr>
              <a:defRPr/>
            </a:pPr>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EC256FCD-BAEE-4310-B996-D74A8B2C2AAB}" type="slidenum">
              <a:rPr lang="cs-CZ" altLang="cs-CZ"/>
              <a:pPr>
                <a:defRPr/>
              </a:pPr>
              <a:t>‹#›</a:t>
            </a:fld>
            <a:endParaRPr lang="cs-CZ" altLang="cs-CZ"/>
          </a:p>
        </p:txBody>
      </p:sp>
    </p:spTree>
    <p:extLst>
      <p:ext uri="{BB962C8B-B14F-4D97-AF65-F5344CB8AC3E}">
        <p14:creationId xmlns:p14="http://schemas.microsoft.com/office/powerpoint/2010/main" val="1246301681"/>
      </p:ext>
    </p:extLst>
  </p:cSld>
  <p:clrMapOvr>
    <a:masterClrMapping/>
  </p:clrMapOvr>
  <p:transition advTm="5312"/>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lvl1pPr>
              <a:defRPr/>
            </a:lvl1pPr>
          </a:lstStyle>
          <a:p>
            <a:pPr>
              <a:defRPr/>
            </a:pPr>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EE55A5B2-482F-438A-8DCE-E5C63254AA5F}" type="slidenum">
              <a:rPr lang="cs-CZ" altLang="cs-CZ"/>
              <a:pPr>
                <a:defRPr/>
              </a:pPr>
              <a:t>‹#›</a:t>
            </a:fld>
            <a:endParaRPr lang="cs-CZ" altLang="cs-CZ"/>
          </a:p>
        </p:txBody>
      </p:sp>
    </p:spTree>
    <p:extLst>
      <p:ext uri="{BB962C8B-B14F-4D97-AF65-F5344CB8AC3E}">
        <p14:creationId xmlns:p14="http://schemas.microsoft.com/office/powerpoint/2010/main" val="3278304895"/>
      </p:ext>
    </p:extLst>
  </p:cSld>
  <p:clrMapOvr>
    <a:masterClrMapping/>
  </p:clrMapOvr>
  <p:transition advTm="5312"/>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p>
        </p:txBody>
      </p:sp>
      <p:sp>
        <p:nvSpPr>
          <p:cNvPr id="4" name="Rectangle 7">
            <a:extLst>
              <a:ext uri="{FF2B5EF4-FFF2-40B4-BE49-F238E27FC236}">
                <a16:creationId xmlns:a16="http://schemas.microsoft.com/office/drawing/2014/main" id="{46EBA146-8F0F-166B-62B7-4599DEA5F989}"/>
              </a:ext>
            </a:extLst>
          </p:cNvPr>
          <p:cNvSpPr>
            <a:spLocks noGrp="1" noChangeArrowheads="1"/>
          </p:cNvSpPr>
          <p:nvPr>
            <p:ph type="sldNum" idx="10"/>
          </p:nvPr>
        </p:nvSpPr>
        <p:spPr/>
        <p:txBody>
          <a:bodyPr/>
          <a:lstStyle>
            <a:lvl1pPr>
              <a:defRPr/>
            </a:lvl1pPr>
          </a:lstStyle>
          <a:p>
            <a:pPr>
              <a:defRPr/>
            </a:pPr>
            <a:fld id="{CC7A2BBE-575E-4FC1-85C8-5FD11017750B}" type="slidenum">
              <a:rPr lang="cs-CZ" altLang="cs-CZ"/>
              <a:pPr>
                <a:defRPr/>
              </a:pPr>
              <a:t>‹#›</a:t>
            </a:fld>
            <a:endParaRPr lang="cs-CZ" altLang="cs-CZ"/>
          </a:p>
        </p:txBody>
      </p:sp>
    </p:spTree>
    <p:extLst>
      <p:ext uri="{BB962C8B-B14F-4D97-AF65-F5344CB8AC3E}">
        <p14:creationId xmlns:p14="http://schemas.microsoft.com/office/powerpoint/2010/main" val="409650754"/>
      </p:ext>
    </p:extLst>
  </p:cSld>
  <p:clrMapOvr>
    <a:masterClrMapping/>
  </p:clrMapOvr>
  <p:transition advTm="5312"/>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p>
        </p:txBody>
      </p:sp>
      <p:sp>
        <p:nvSpPr>
          <p:cNvPr id="4"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5"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6"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FBCC5B98-9B30-4D6E-904B-19A79825BA9D}" type="slidenum">
              <a:rPr lang="cs-CZ" altLang="cs-CZ"/>
              <a:pPr>
                <a:defRPr/>
              </a:pPr>
              <a:t>‹#›</a:t>
            </a:fld>
            <a:endParaRPr lang="cs-CZ" altLang="cs-CZ"/>
          </a:p>
        </p:txBody>
      </p:sp>
    </p:spTree>
    <p:extLst>
      <p:ext uri="{BB962C8B-B14F-4D97-AF65-F5344CB8AC3E}">
        <p14:creationId xmlns:p14="http://schemas.microsoft.com/office/powerpoint/2010/main" val="2347740734"/>
      </p:ext>
    </p:extLst>
  </p:cSld>
  <p:clrMapOvr>
    <a:masterClrMapping/>
  </p:clrMapOvr>
  <p:transition advTm="5312"/>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5"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6"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7D482F25-789A-4CA2-BAE0-D97C9151C559}" type="slidenum">
              <a:rPr lang="cs-CZ" altLang="cs-CZ"/>
              <a:pPr>
                <a:defRPr/>
              </a:pPr>
              <a:t>‹#›</a:t>
            </a:fld>
            <a:endParaRPr lang="cs-CZ" altLang="cs-CZ"/>
          </a:p>
        </p:txBody>
      </p:sp>
    </p:spTree>
    <p:extLst>
      <p:ext uri="{BB962C8B-B14F-4D97-AF65-F5344CB8AC3E}">
        <p14:creationId xmlns:p14="http://schemas.microsoft.com/office/powerpoint/2010/main" val="3863440569"/>
      </p:ext>
    </p:extLst>
  </p:cSld>
  <p:clrMapOvr>
    <a:masterClrMapping/>
  </p:clrMapOvr>
  <p:transition advTm="5312"/>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5"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6"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8B62A775-FC0D-4611-BC43-7A5CDBD909BD}" type="slidenum">
              <a:rPr lang="cs-CZ" altLang="cs-CZ"/>
              <a:pPr>
                <a:defRPr/>
              </a:pPr>
              <a:t>‹#›</a:t>
            </a:fld>
            <a:endParaRPr lang="cs-CZ" altLang="cs-CZ"/>
          </a:p>
        </p:txBody>
      </p:sp>
    </p:spTree>
    <p:extLst>
      <p:ext uri="{BB962C8B-B14F-4D97-AF65-F5344CB8AC3E}">
        <p14:creationId xmlns:p14="http://schemas.microsoft.com/office/powerpoint/2010/main" val="2246327684"/>
      </p:ext>
    </p:extLst>
  </p:cSld>
  <p:clrMapOvr>
    <a:masterClrMapping/>
  </p:clrMapOvr>
  <p:transition advTm="5312"/>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6"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7"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D357D339-832B-46BF-A68E-2D92944AF94C}" type="slidenum">
              <a:rPr lang="cs-CZ" altLang="cs-CZ"/>
              <a:pPr>
                <a:defRPr/>
              </a:pPr>
              <a:t>‹#›</a:t>
            </a:fld>
            <a:endParaRPr lang="cs-CZ" altLang="cs-CZ"/>
          </a:p>
        </p:txBody>
      </p:sp>
    </p:spTree>
    <p:extLst>
      <p:ext uri="{BB962C8B-B14F-4D97-AF65-F5344CB8AC3E}">
        <p14:creationId xmlns:p14="http://schemas.microsoft.com/office/powerpoint/2010/main" val="3598048681"/>
      </p:ext>
    </p:extLst>
  </p:cSld>
  <p:clrMapOvr>
    <a:masterClrMapping/>
  </p:clrMapOvr>
  <p:transition advTm="5312"/>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8"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9"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518ADD03-9EBA-4072-99D9-9D16043A2DD1}" type="slidenum">
              <a:rPr lang="cs-CZ" altLang="cs-CZ"/>
              <a:pPr>
                <a:defRPr/>
              </a:pPr>
              <a:t>‹#›</a:t>
            </a:fld>
            <a:endParaRPr lang="cs-CZ" altLang="cs-CZ"/>
          </a:p>
        </p:txBody>
      </p:sp>
    </p:spTree>
    <p:extLst>
      <p:ext uri="{BB962C8B-B14F-4D97-AF65-F5344CB8AC3E}">
        <p14:creationId xmlns:p14="http://schemas.microsoft.com/office/powerpoint/2010/main" val="2843100873"/>
      </p:ext>
    </p:extLst>
  </p:cSld>
  <p:clrMapOvr>
    <a:masterClrMapping/>
  </p:clrMapOvr>
  <p:transition advTm="5312"/>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4"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5"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E42C1DA6-0C86-429F-8BCC-41D443EBC835}" type="slidenum">
              <a:rPr lang="cs-CZ" altLang="cs-CZ"/>
              <a:pPr>
                <a:defRPr/>
              </a:pPr>
              <a:t>‹#›</a:t>
            </a:fld>
            <a:endParaRPr lang="cs-CZ" altLang="cs-CZ"/>
          </a:p>
        </p:txBody>
      </p:sp>
    </p:spTree>
    <p:extLst>
      <p:ext uri="{BB962C8B-B14F-4D97-AF65-F5344CB8AC3E}">
        <p14:creationId xmlns:p14="http://schemas.microsoft.com/office/powerpoint/2010/main" val="2086693457"/>
      </p:ext>
    </p:extLst>
  </p:cSld>
  <p:clrMapOvr>
    <a:masterClrMapping/>
  </p:clrMapOvr>
  <p:transition advTm="5312"/>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3"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4"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0B5507A0-76B6-4315-AD8E-1BCCF8872C8C}" type="slidenum">
              <a:rPr lang="cs-CZ" altLang="cs-CZ"/>
              <a:pPr>
                <a:defRPr/>
              </a:pPr>
              <a:t>‹#›</a:t>
            </a:fld>
            <a:endParaRPr lang="cs-CZ" altLang="cs-CZ"/>
          </a:p>
        </p:txBody>
      </p:sp>
    </p:spTree>
    <p:extLst>
      <p:ext uri="{BB962C8B-B14F-4D97-AF65-F5344CB8AC3E}">
        <p14:creationId xmlns:p14="http://schemas.microsoft.com/office/powerpoint/2010/main" val="4125676992"/>
      </p:ext>
    </p:extLst>
  </p:cSld>
  <p:clrMapOvr>
    <a:masterClrMapping/>
  </p:clrMapOvr>
  <p:transition advTm="5312"/>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6"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7"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6E1E94F6-C9F4-49CF-A9AA-D1C8F533D0DC}" type="slidenum">
              <a:rPr lang="cs-CZ" altLang="cs-CZ"/>
              <a:pPr>
                <a:defRPr/>
              </a:pPr>
              <a:t>‹#›</a:t>
            </a:fld>
            <a:endParaRPr lang="cs-CZ" altLang="cs-CZ"/>
          </a:p>
        </p:txBody>
      </p:sp>
    </p:spTree>
    <p:extLst>
      <p:ext uri="{BB962C8B-B14F-4D97-AF65-F5344CB8AC3E}">
        <p14:creationId xmlns:p14="http://schemas.microsoft.com/office/powerpoint/2010/main" val="2501534534"/>
      </p:ext>
    </p:extLst>
  </p:cSld>
  <p:clrMapOvr>
    <a:masterClrMapping/>
  </p:clrMapOvr>
  <p:transition advTm="5312"/>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6"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7"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03509468-BF0E-48A0-B2C8-12550191A545}" type="slidenum">
              <a:rPr lang="cs-CZ" altLang="cs-CZ"/>
              <a:pPr>
                <a:defRPr/>
              </a:pPr>
              <a:t>‹#›</a:t>
            </a:fld>
            <a:endParaRPr lang="cs-CZ" altLang="cs-CZ"/>
          </a:p>
        </p:txBody>
      </p:sp>
    </p:spTree>
    <p:extLst>
      <p:ext uri="{BB962C8B-B14F-4D97-AF65-F5344CB8AC3E}">
        <p14:creationId xmlns:p14="http://schemas.microsoft.com/office/powerpoint/2010/main" val="289759550"/>
      </p:ext>
    </p:extLst>
  </p:cSld>
  <p:clrMapOvr>
    <a:masterClrMapping/>
  </p:clrMapOvr>
  <p:transition advTm="5312"/>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5"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6"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F38DDB1C-EA0F-488F-91B5-BE033F00435B}" type="slidenum">
              <a:rPr lang="cs-CZ" altLang="cs-CZ"/>
              <a:pPr>
                <a:defRPr/>
              </a:pPr>
              <a:t>‹#›</a:t>
            </a:fld>
            <a:endParaRPr lang="cs-CZ" altLang="cs-CZ"/>
          </a:p>
        </p:txBody>
      </p:sp>
    </p:spTree>
    <p:extLst>
      <p:ext uri="{BB962C8B-B14F-4D97-AF65-F5344CB8AC3E}">
        <p14:creationId xmlns:p14="http://schemas.microsoft.com/office/powerpoint/2010/main" val="4254793882"/>
      </p:ext>
    </p:extLst>
  </p:cSld>
  <p:clrMapOvr>
    <a:masterClrMapping/>
  </p:clrMapOvr>
  <p:transition advTm="5312"/>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p:txBody>
          <a:bodyPr/>
          <a:lstStyle>
            <a:lvl1pPr>
              <a:defRPr>
                <a:latin typeface="Times New Roman" pitchFamily="18" charset="0"/>
                <a:cs typeface="Arial" charset="0"/>
              </a:defRPr>
            </a:lvl1pPr>
          </a:lstStyle>
          <a:p>
            <a:pPr>
              <a:defRPr/>
            </a:pPr>
            <a:endParaRPr lang="cs-CZ"/>
          </a:p>
        </p:txBody>
      </p:sp>
      <p:sp>
        <p:nvSpPr>
          <p:cNvPr id="5" name="Rectangle 5"/>
          <p:cNvSpPr>
            <a:spLocks noGrp="1" noChangeArrowheads="1"/>
          </p:cNvSpPr>
          <p:nvPr>
            <p:ph type="ftr" sz="quarter" idx="11"/>
          </p:nvPr>
        </p:nvSpPr>
        <p:spPr/>
        <p:txBody>
          <a:bodyPr/>
          <a:lstStyle>
            <a:lvl1pPr>
              <a:defRPr>
                <a:latin typeface="Times New Roman" pitchFamily="18" charset="0"/>
                <a:cs typeface="Arial" charset="0"/>
              </a:defRPr>
            </a:lvl1pPr>
          </a:lstStyle>
          <a:p>
            <a:pPr>
              <a:defRPr/>
            </a:pPr>
            <a:endParaRPr lang="cs-CZ"/>
          </a:p>
        </p:txBody>
      </p:sp>
      <p:sp>
        <p:nvSpPr>
          <p:cNvPr id="6" name="Rectangle 6"/>
          <p:cNvSpPr>
            <a:spLocks noGrp="1" noChangeArrowheads="1"/>
          </p:cNvSpPr>
          <p:nvPr>
            <p:ph type="sldNum" sz="quarter" idx="12"/>
          </p:nvPr>
        </p:nvSpPr>
        <p:spPr/>
        <p:txBody>
          <a:bodyPr/>
          <a:lstStyle>
            <a:lvl1pPr>
              <a:defRPr>
                <a:latin typeface="Times New Roman" panose="02020603050405020304" pitchFamily="18" charset="0"/>
              </a:defRPr>
            </a:lvl1pPr>
          </a:lstStyle>
          <a:p>
            <a:pPr>
              <a:defRPr/>
            </a:pPr>
            <a:fld id="{3D67C7D5-83F7-489A-B271-0C0D76EF521C}" type="slidenum">
              <a:rPr lang="cs-CZ" altLang="cs-CZ"/>
              <a:pPr>
                <a:defRPr/>
              </a:pPr>
              <a:t>‹#›</a:t>
            </a:fld>
            <a:endParaRPr lang="cs-CZ" altLang="cs-CZ"/>
          </a:p>
        </p:txBody>
      </p:sp>
    </p:spTree>
    <p:extLst>
      <p:ext uri="{BB962C8B-B14F-4D97-AF65-F5344CB8AC3E}">
        <p14:creationId xmlns:p14="http://schemas.microsoft.com/office/powerpoint/2010/main" val="1814883775"/>
      </p:ext>
    </p:extLst>
  </p:cSld>
  <p:clrMapOvr>
    <a:masterClrMapping/>
  </p:clrMapOvr>
  <p:transition advTm="5312"/>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006060"/>
            </a:gs>
            <a:gs pos="100000">
              <a:schemeClr val="bg2"/>
            </a:gs>
          </a:gsLst>
          <a:lin ang="0" scaled="1"/>
          <a:tileRect/>
        </a:gradFill>
        <a:effectLst/>
      </p:bgPr>
    </p:bg>
    <p:spTree>
      <p:nvGrpSpPr>
        <p:cNvPr id="1" name=""/>
        <p:cNvGrpSpPr/>
        <p:nvPr/>
      </p:nvGrpSpPr>
      <p:grpSpPr>
        <a:xfrm>
          <a:off x="0" y="0"/>
          <a:ext cx="0" cy="0"/>
          <a:chOff x="0" y="0"/>
          <a:chExt cx="0" cy="0"/>
        </a:xfrm>
      </p:grpSpPr>
      <p:grpSp>
        <p:nvGrpSpPr>
          <p:cNvPr id="1026" name="Group 10"/>
          <p:cNvGrpSpPr>
            <a:grpSpLocks/>
          </p:cNvGrpSpPr>
          <p:nvPr/>
        </p:nvGrpSpPr>
        <p:grpSpPr bwMode="auto">
          <a:xfrm>
            <a:off x="0" y="1588"/>
            <a:ext cx="9132888" cy="6845300"/>
            <a:chOff x="0" y="1"/>
            <a:chExt cx="5753" cy="4312"/>
          </a:xfrm>
        </p:grpSpPr>
        <p:sp>
          <p:nvSpPr>
            <p:cNvPr id="2051"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eaLnBrk="1" hangingPunct="1">
                <a:defRPr/>
              </a:pPr>
              <a:endParaRPr lang="cs-CZ">
                <a:cs typeface="+mn-cs"/>
              </a:endParaRPr>
            </a:p>
          </p:txBody>
        </p:sp>
        <p:sp>
          <p:nvSpPr>
            <p:cNvPr id="1033" name="Arc 4"/>
            <p:cNvSpPr>
              <a:spLocks/>
            </p:cNvSpPr>
            <p:nvPr/>
          </p:nvSpPr>
          <p:spPr bwMode="auto">
            <a:xfrm>
              <a:off x="0" y="1"/>
              <a:ext cx="5298" cy="4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cs-CZ"/>
            </a:p>
          </p:txBody>
        </p:sp>
      </p:grpSp>
      <p:sp>
        <p:nvSpPr>
          <p:cNvPr id="2053"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cs-CZ"/>
              <a:t>Klepnutím lze upravit styl předlohy nadpisů.</a:t>
            </a:r>
          </a:p>
        </p:txBody>
      </p:sp>
      <p:sp>
        <p:nvSpPr>
          <p:cNvPr id="2055"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sz="1400">
                <a:cs typeface="+mn-cs"/>
              </a:defRPr>
            </a:lvl1pPr>
          </a:lstStyle>
          <a:p>
            <a:pPr>
              <a:defRPr/>
            </a:pPr>
            <a:endParaRPr lang="cs-CZ"/>
          </a:p>
        </p:txBody>
      </p:sp>
      <p:sp>
        <p:nvSpPr>
          <p:cNvPr id="2056"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sz="1400">
                <a:cs typeface="+mn-cs"/>
              </a:defRPr>
            </a:lvl1pPr>
          </a:lstStyle>
          <a:p>
            <a:pPr>
              <a:defRPr/>
            </a:pPr>
            <a:endParaRPr lang="cs-CZ"/>
          </a:p>
        </p:txBody>
      </p:sp>
      <p:sp>
        <p:nvSpPr>
          <p:cNvPr id="2057" name="Rectangle 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eaLnBrk="1" hangingPunct="1">
              <a:defRPr sz="1400"/>
            </a:lvl1pPr>
          </a:lstStyle>
          <a:p>
            <a:pPr>
              <a:defRPr/>
            </a:pPr>
            <a:fld id="{0C22DF62-98AF-4AFC-A8A7-515F5FBDB808}" type="slidenum">
              <a:rPr lang="cs-CZ" altLang="cs-CZ"/>
              <a:pPr>
                <a:defRPr/>
              </a:pPr>
              <a:t>‹#›</a:t>
            </a:fld>
            <a:endParaRPr lang="cs-CZ" altLang="cs-CZ"/>
          </a:p>
        </p:txBody>
      </p:sp>
      <p:sp>
        <p:nvSpPr>
          <p:cNvPr id="1031" name="Rectangle 11"/>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a:t>Klepnutím lze upravit styly předlohy textu.</a:t>
            </a:r>
          </a:p>
          <a:p>
            <a:pPr lvl="1"/>
            <a:r>
              <a:rPr lang="cs-CZ" altLang="cs-CZ"/>
              <a:t>Druhá úroveň</a:t>
            </a:r>
          </a:p>
          <a:p>
            <a:pPr lvl="2"/>
            <a:r>
              <a:rPr lang="cs-CZ" altLang="cs-CZ"/>
              <a:t>Třetí úroveň</a:t>
            </a:r>
          </a:p>
          <a:p>
            <a:pPr lvl="3"/>
            <a:r>
              <a:rPr lang="cs-CZ" altLang="cs-CZ"/>
              <a:t>Čtvrtá úroveň</a:t>
            </a:r>
          </a:p>
          <a:p>
            <a:pPr lvl="4"/>
            <a:r>
              <a:rPr lang="cs-CZ" altLang="cs-CZ"/>
              <a:t>Pátá úroveň</a:t>
            </a:r>
          </a:p>
        </p:txBody>
      </p:sp>
    </p:spTree>
  </p:cSld>
  <p:clrMap bg1="dk2" tx1="lt1" bg2="dk1" tx2="lt2" accent1="accent1" accent2="accent2" accent3="accent3" accent4="accent4" accent5="accent5" accent6="accent6" hlink="hlink" folHlink="folHlink"/>
  <p:sldLayoutIdLst>
    <p:sldLayoutId id="2147485285" r:id="rId1"/>
    <p:sldLayoutId id="2147485286" r:id="rId2"/>
    <p:sldLayoutId id="2147485287" r:id="rId3"/>
    <p:sldLayoutId id="2147485288" r:id="rId4"/>
    <p:sldLayoutId id="2147485289" r:id="rId5"/>
    <p:sldLayoutId id="2147485290" r:id="rId6"/>
    <p:sldLayoutId id="2147485291" r:id="rId7"/>
    <p:sldLayoutId id="2147485292" r:id="rId8"/>
    <p:sldLayoutId id="2147485293" r:id="rId9"/>
    <p:sldLayoutId id="2147485294" r:id="rId10"/>
    <p:sldLayoutId id="2147485306" r:id="rId11"/>
  </p:sldLayoutIdLst>
  <p:transition advTm="5312"/>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006060"/>
            </a:gs>
            <a:gs pos="100000">
              <a:schemeClr val="bg2"/>
            </a:gs>
          </a:gsLst>
          <a:lin ang="0" scaled="1"/>
          <a:tileRect/>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cs-CZ" altLang="cs-CZ"/>
              <a:t>Klepnutím lze upravit styl předlohy nadpisů.</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a:t>Klepnutím lze upravit styly předlohy textu.</a:t>
            </a:r>
          </a:p>
          <a:p>
            <a:pPr lvl="1"/>
            <a:r>
              <a:rPr lang="cs-CZ" altLang="cs-CZ"/>
              <a:t>Druhá úroveň</a:t>
            </a:r>
          </a:p>
          <a:p>
            <a:pPr lvl="2"/>
            <a:r>
              <a:rPr lang="cs-CZ" altLang="cs-CZ"/>
              <a:t>Třetí úroveň</a:t>
            </a:r>
          </a:p>
          <a:p>
            <a:pPr lvl="3"/>
            <a:r>
              <a:rPr lang="cs-CZ" altLang="cs-CZ"/>
              <a:t>Čtvrtá úroveň</a:t>
            </a:r>
          </a:p>
          <a:p>
            <a:pPr lvl="4"/>
            <a:r>
              <a:rPr lang="cs-CZ" altLang="cs-CZ"/>
              <a:t>Pátá úroveň</a:t>
            </a:r>
          </a:p>
        </p:txBody>
      </p:sp>
      <p:sp>
        <p:nvSpPr>
          <p:cNvPr id="1028" name="Rectangle 4"/>
          <p:cNvSpPr>
            <a:spLocks noGrp="1" noChangeArrowheads="1"/>
          </p:cNvSpPr>
          <p:nvPr>
            <p:ph type="dt" sz="half" idx="2"/>
          </p:nvPr>
        </p:nvSpPr>
        <p:spPr bwMode="auto">
          <a:xfrm>
            <a:off x="539750" y="623728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buFontTx/>
              <a:buNone/>
              <a:defRPr sz="1400">
                <a:solidFill>
                  <a:srgbClr val="000000"/>
                </a:solidFill>
                <a:latin typeface="Arial" charset="0"/>
                <a:cs typeface="+mn-cs"/>
              </a:defRPr>
            </a:lvl1pPr>
          </a:lstStyle>
          <a:p>
            <a:pPr>
              <a:defRPr/>
            </a:pPr>
            <a:endParaRPr lang="cs-CZ"/>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600" b="1">
                <a:solidFill>
                  <a:srgbClr val="FFFFFF"/>
                </a:solidFill>
                <a:latin typeface="Arial" charset="0"/>
                <a:cs typeface="+mn-cs"/>
              </a:defRPr>
            </a:lvl1pPr>
          </a:lstStyle>
          <a:p>
            <a:pPr>
              <a:defRPr/>
            </a:pPr>
            <a:endParaRPr lang="cs-CZ"/>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panose="020B0604020202020204" pitchFamily="34" charset="0"/>
              </a:defRPr>
            </a:lvl1pPr>
          </a:lstStyle>
          <a:p>
            <a:pPr>
              <a:defRPr/>
            </a:pPr>
            <a:fld id="{5C325130-D54F-466E-BD28-8B666581031A}" type="slidenum">
              <a:rPr lang="cs-CZ" altLang="cs-CZ"/>
              <a:pPr>
                <a:defRPr/>
              </a:pPr>
              <a:t>‹#›</a:t>
            </a:fld>
            <a:endParaRPr lang="cs-CZ" altLang="cs-CZ"/>
          </a:p>
        </p:txBody>
      </p:sp>
    </p:spTree>
  </p:cSld>
  <p:clrMap bg1="lt1" tx1="dk1" bg2="lt2" tx2="dk2" accent1="accent1" accent2="accent2" accent3="accent3" accent4="accent4" accent5="accent5" accent6="accent6" hlink="hlink" folHlink="folHlink"/>
  <p:sldLayoutIdLst>
    <p:sldLayoutId id="2147485295" r:id="rId1"/>
    <p:sldLayoutId id="2147485296" r:id="rId2"/>
    <p:sldLayoutId id="2147485297" r:id="rId3"/>
    <p:sldLayoutId id="2147485298" r:id="rId4"/>
    <p:sldLayoutId id="2147485299" r:id="rId5"/>
    <p:sldLayoutId id="2147485300" r:id="rId6"/>
    <p:sldLayoutId id="2147485301" r:id="rId7"/>
    <p:sldLayoutId id="2147485302" r:id="rId8"/>
    <p:sldLayoutId id="2147485303" r:id="rId9"/>
    <p:sldLayoutId id="2147485304" r:id="rId10"/>
    <p:sldLayoutId id="2147485305" r:id="rId11"/>
  </p:sldLayoutIdLst>
  <p:transition advTm="5312"/>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mpsv.cz/web/cz/bezpecnost-a-ochrana-zdravi-pri-praci"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29.xml.rels><?xml version="1.0" encoding="UTF-8" standalone="yes"?>
<Relationships xmlns="http://schemas.openxmlformats.org/package/2006/relationships"><Relationship Id="rId3" Type="http://schemas.openxmlformats.org/officeDocument/2006/relationships/hyperlink" Target="https://inspis.csicr.cz/pipe/Login"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7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2AD6992A-B3C5-EAC6-3EA6-EF218C3F0049}"/>
              </a:ext>
            </a:extLst>
          </p:cNvPr>
          <p:cNvSpPr>
            <a:spLocks noGrp="1" noChangeArrowheads="1"/>
          </p:cNvSpPr>
          <p:nvPr>
            <p:ph type="ctrTitle" idx="4294967295"/>
          </p:nvPr>
        </p:nvSpPr>
        <p:spPr>
          <a:xfrm>
            <a:off x="0" y="404813"/>
            <a:ext cx="8712200" cy="3311525"/>
          </a:xfrm>
        </p:spPr>
        <p:txBody>
          <a:bodyPr anchor="b"/>
          <a:lstStyle/>
          <a:p>
            <a:pPr eaLnBrk="1" hangingPunct="1">
              <a:defRPr/>
            </a:pPr>
            <a:r>
              <a:rPr lang="cs-CZ" sz="5400" dirty="0">
                <a:solidFill>
                  <a:schemeClr val="bg2"/>
                </a:solidFill>
                <a:latin typeface="Calibri" pitchFamily="34" charset="0"/>
              </a:rPr>
              <a:t> </a:t>
            </a:r>
            <a:br>
              <a:rPr lang="cs-CZ" sz="5400" dirty="0">
                <a:solidFill>
                  <a:schemeClr val="bg2"/>
                </a:solidFill>
                <a:latin typeface="Calibri" pitchFamily="34" charset="0"/>
              </a:rPr>
            </a:br>
            <a:br>
              <a:rPr lang="cs-CZ" sz="5400" dirty="0">
                <a:solidFill>
                  <a:schemeClr val="bg2"/>
                </a:solidFill>
                <a:latin typeface="Calibri" pitchFamily="34" charset="0"/>
              </a:rPr>
            </a:br>
            <a:r>
              <a:rPr lang="cs-CZ" sz="5400" dirty="0">
                <a:solidFill>
                  <a:srgbClr val="FFC000"/>
                </a:solidFill>
                <a:latin typeface="Calibri" pitchFamily="34" charset="0"/>
              </a:rPr>
              <a:t>Celostátní konference zaměstnanců domovů mládeže a internátů ČR</a:t>
            </a:r>
            <a:endParaRPr lang="cs-CZ" sz="4800" dirty="0">
              <a:solidFill>
                <a:srgbClr val="FFC000"/>
              </a:solidFill>
              <a:latin typeface="Calibri" pitchFamily="34" charset="0"/>
            </a:endParaRPr>
          </a:p>
        </p:txBody>
      </p:sp>
      <p:sp>
        <p:nvSpPr>
          <p:cNvPr id="12291" name="Rectangle 3">
            <a:extLst>
              <a:ext uri="{FF2B5EF4-FFF2-40B4-BE49-F238E27FC236}">
                <a16:creationId xmlns:a16="http://schemas.microsoft.com/office/drawing/2014/main" id="{475D7609-E0FE-B61A-0D0E-4DD662F400B6}"/>
              </a:ext>
            </a:extLst>
          </p:cNvPr>
          <p:cNvSpPr>
            <a:spLocks noGrp="1" noChangeArrowheads="1"/>
          </p:cNvSpPr>
          <p:nvPr>
            <p:ph type="subTitle" idx="4294967295"/>
          </p:nvPr>
        </p:nvSpPr>
        <p:spPr>
          <a:xfrm>
            <a:off x="0" y="4365625"/>
            <a:ext cx="8820150" cy="2492375"/>
          </a:xfrm>
        </p:spPr>
        <p:txBody>
          <a:bodyPr lIns="92075" tIns="46038" rIns="92075" bIns="46038" anchor="ctr"/>
          <a:lstStyle/>
          <a:p>
            <a:pPr marL="0" indent="0" algn="ctr" eaLnBrk="1" hangingPunct="1">
              <a:buFont typeface="Wingdings" panose="05000000000000000000" pitchFamily="2" charset="2"/>
              <a:buNone/>
              <a:defRPr/>
            </a:pPr>
            <a:endParaRPr lang="cs-CZ" dirty="0">
              <a:solidFill>
                <a:schemeClr val="bg2"/>
              </a:solidFill>
              <a:latin typeface="Calibri" pitchFamily="34" charset="0"/>
            </a:endParaRPr>
          </a:p>
          <a:p>
            <a:pPr marL="0" indent="0" algn="ctr" eaLnBrk="1" hangingPunct="1">
              <a:buFont typeface="Wingdings" panose="05000000000000000000" pitchFamily="2" charset="2"/>
              <a:buNone/>
              <a:defRPr/>
            </a:pPr>
            <a:r>
              <a:rPr lang="cs-CZ" dirty="0">
                <a:solidFill>
                  <a:schemeClr val="bg2"/>
                </a:solidFill>
                <a:latin typeface="Calibri" pitchFamily="34" charset="0"/>
              </a:rPr>
              <a:t>PaedDr. Pavel Skácelík, Ph.D.</a:t>
            </a:r>
          </a:p>
          <a:p>
            <a:pPr marL="0" indent="0" algn="ctr" eaLnBrk="1" fontAlgn="auto" hangingPunct="1">
              <a:spcBef>
                <a:spcPts val="0"/>
              </a:spcBef>
              <a:spcAft>
                <a:spcPts val="0"/>
              </a:spcAft>
              <a:buClrTx/>
              <a:buSzTx/>
              <a:buFont typeface="Wingdings" panose="05000000000000000000" pitchFamily="2" charset="2"/>
              <a:buNone/>
              <a:defRPr/>
            </a:pPr>
            <a:endParaRPr lang="cs-CZ" sz="1800" kern="1200" dirty="0">
              <a:solidFill>
                <a:prstClr val="black"/>
              </a:solidFill>
              <a:latin typeface="Calibri"/>
            </a:endParaRPr>
          </a:p>
          <a:p>
            <a:pPr marL="0" indent="0" algn="ctr" eaLnBrk="1" hangingPunct="1">
              <a:buFont typeface="Wingdings" panose="05000000000000000000" pitchFamily="2" charset="2"/>
              <a:buNone/>
              <a:defRPr/>
            </a:pPr>
            <a:endParaRPr lang="cs-CZ" dirty="0">
              <a:latin typeface="Calibri" pitchFamily="34" charset="0"/>
            </a:endParaRPr>
          </a:p>
          <a:p>
            <a:pPr marL="0" indent="0" algn="ctr" eaLnBrk="1" hangingPunct="1">
              <a:buFont typeface="Wingdings" panose="05000000000000000000" pitchFamily="2" charset="2"/>
              <a:buNone/>
              <a:defRPr/>
            </a:pPr>
            <a:endParaRPr lang="cs-CZ" dirty="0">
              <a:latin typeface="Calibri" pitchFamily="34" charset="0"/>
            </a:endParaRPr>
          </a:p>
        </p:txBody>
      </p:sp>
    </p:spTree>
  </p:cSld>
  <p:clrMapOvr>
    <a:masterClrMapping/>
  </p:clrMapOvr>
  <p:transition advTm="5312"/>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685800" y="116632"/>
            <a:ext cx="7772400" cy="1143000"/>
          </a:xfrm>
        </p:spPr>
        <p:txBody>
          <a:bodyPr/>
          <a:lstStyle/>
          <a:p>
            <a:pPr eaLnBrk="1" hangingPunct="1">
              <a:defRPr/>
            </a:pPr>
            <a:r>
              <a:rPr lang="cs-CZ" dirty="0">
                <a:latin typeface="Calibri" pitchFamily="34" charset="0"/>
              </a:rPr>
              <a:t>Praxe ve školství – BOZP a PO</a:t>
            </a:r>
          </a:p>
        </p:txBody>
      </p:sp>
      <p:sp>
        <p:nvSpPr>
          <p:cNvPr id="25603" name="Rectangle 3"/>
          <p:cNvSpPr>
            <a:spLocks noGrp="1" noChangeArrowheads="1"/>
          </p:cNvSpPr>
          <p:nvPr>
            <p:ph type="body" idx="4294967295"/>
          </p:nvPr>
        </p:nvSpPr>
        <p:spPr>
          <a:xfrm>
            <a:off x="0" y="1484784"/>
            <a:ext cx="9144000" cy="5373216"/>
          </a:xfrm>
        </p:spPr>
        <p:txBody>
          <a:bodyPr/>
          <a:lstStyle/>
          <a:p>
            <a:pPr eaLnBrk="1" hangingPunct="1">
              <a:lnSpc>
                <a:spcPct val="90000"/>
              </a:lnSpc>
              <a:buClr>
                <a:srgbClr val="FFFF00"/>
              </a:buClr>
              <a:buSzPct val="40000"/>
              <a:buFont typeface="Wingdings" panose="05000000000000000000" pitchFamily="2" charset="2"/>
              <a:buNone/>
            </a:pPr>
            <a:r>
              <a:rPr lang="cs-CZ" altLang="cs-CZ" sz="2400" dirty="0">
                <a:latin typeface="Aptos" panose="020B0004020202020204" pitchFamily="34" charset="0"/>
              </a:rPr>
              <a:t>nyní:</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OZO v prevenci rizik </a:t>
            </a:r>
            <a:r>
              <a:rPr lang="cs-CZ" altLang="cs-CZ" sz="2400" dirty="0" err="1">
                <a:latin typeface="Aptos" panose="020B0004020202020204" pitchFamily="34" charset="0"/>
              </a:rPr>
              <a:t>osv.č</a:t>
            </a:r>
            <a:r>
              <a:rPr lang="cs-CZ" altLang="cs-CZ" sz="2400" dirty="0">
                <a:latin typeface="Aptos" panose="020B0004020202020204" pitchFamily="34" charset="0"/>
              </a:rPr>
              <a:t>. VZDE/11/PREV/2026</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OZO požární ochrany MV </a:t>
            </a:r>
            <a:r>
              <a:rPr lang="cs-CZ" altLang="cs-CZ" sz="2400" dirty="0" err="1">
                <a:latin typeface="Aptos" panose="020B0004020202020204" pitchFamily="34" charset="0"/>
              </a:rPr>
              <a:t>kat.č</a:t>
            </a:r>
            <a:r>
              <a:rPr lang="cs-CZ" altLang="cs-CZ" sz="2400" dirty="0">
                <a:latin typeface="Aptos" panose="020B0004020202020204" pitchFamily="34" charset="0"/>
              </a:rPr>
              <a:t>. Z – OZO – 12/2012</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poskytování služeb v oblasti BOZP a PO</a:t>
            </a:r>
          </a:p>
          <a:p>
            <a:pPr eaLnBrk="1" hangingPunct="1">
              <a:lnSpc>
                <a:spcPct val="90000"/>
              </a:lnSpc>
              <a:buClr>
                <a:srgbClr val="FFFF00"/>
              </a:buClr>
              <a:buSzPct val="60000"/>
              <a:buFont typeface="Wingdings" panose="05000000000000000000" pitchFamily="2" charset="2"/>
              <a:buNone/>
            </a:pPr>
            <a:r>
              <a:rPr lang="cs-CZ" altLang="cs-CZ" sz="2400" dirty="0">
                <a:latin typeface="Aptos" panose="020B0004020202020204" pitchFamily="34" charset="0"/>
              </a:rPr>
              <a:t>dříve:</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Učitel ZŠ, G, VŠ </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Svazový inspektor bezpečnosti práce ČMOS PŠ</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Místopředseda Rady vlády pro BOZP</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Člen poradního výboru pro BOZP Evropské komise EU</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Člen správní rady agentury pro BOZP v Bilbao</a:t>
            </a:r>
          </a:p>
          <a:p>
            <a:pPr eaLnBrk="1" hangingPunct="1">
              <a:lnSpc>
                <a:spcPct val="90000"/>
              </a:lnSpc>
              <a:buClr>
                <a:srgbClr val="FFFF00"/>
              </a:buClr>
              <a:buSzPct val="60000"/>
              <a:buFont typeface="Wingdings" panose="05000000000000000000" pitchFamily="2" charset="2"/>
              <a:buChar char="ü"/>
            </a:pPr>
            <a:r>
              <a:rPr lang="cs-CZ" altLang="cs-CZ" sz="2400" dirty="0">
                <a:latin typeface="Aptos" panose="020B0004020202020204" pitchFamily="34" charset="0"/>
              </a:rPr>
              <a:t>ČŠI</a:t>
            </a:r>
          </a:p>
          <a:p>
            <a:pPr eaLnBrk="1" hangingPunct="1">
              <a:lnSpc>
                <a:spcPct val="90000"/>
              </a:lnSpc>
              <a:buFont typeface="Wingdings" panose="05000000000000000000" pitchFamily="2" charset="2"/>
              <a:buNone/>
            </a:pPr>
            <a:endParaRPr lang="cs-CZ" altLang="cs-CZ" sz="2800" b="1" dirty="0">
              <a:latin typeface="Calibri" panose="020F0502020204030204" pitchFamily="34" charset="0"/>
            </a:endParaRPr>
          </a:p>
          <a:p>
            <a:pPr eaLnBrk="1" hangingPunct="1">
              <a:lnSpc>
                <a:spcPct val="90000"/>
              </a:lnSpc>
            </a:pPr>
            <a:endParaRPr lang="cs-CZ" altLang="cs-CZ" sz="1200" dirty="0">
              <a:latin typeface="Calibri" panose="020F0502020204030204" pitchFamily="34" charset="0"/>
            </a:endParaRPr>
          </a:p>
          <a:p>
            <a:pPr eaLnBrk="1" hangingPunct="1">
              <a:lnSpc>
                <a:spcPct val="90000"/>
              </a:lnSpc>
            </a:pPr>
            <a:endParaRPr lang="cs-CZ" altLang="cs-CZ" sz="2800" dirty="0"/>
          </a:p>
          <a:p>
            <a:pPr eaLnBrk="1" hangingPunct="1">
              <a:lnSpc>
                <a:spcPct val="90000"/>
              </a:lnSpc>
            </a:pPr>
            <a:endParaRPr lang="cs-CZ" altLang="cs-CZ" sz="2800" dirty="0"/>
          </a:p>
          <a:p>
            <a:pPr eaLnBrk="1" hangingPunct="1">
              <a:lnSpc>
                <a:spcPct val="90000"/>
              </a:lnSpc>
            </a:pPr>
            <a:endParaRPr lang="cs-CZ" altLang="cs-CZ" sz="2800" dirty="0"/>
          </a:p>
        </p:txBody>
      </p:sp>
    </p:spTree>
  </p:cSld>
  <p:clrMapOvr>
    <a:masterClrMapping/>
  </p:clrMapOvr>
  <p:transition advTm="5312"/>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2649"/>
            <a:ext cx="7772400" cy="1143000"/>
          </a:xfrm>
        </p:spPr>
        <p:txBody>
          <a:bodyPr/>
          <a:lstStyle/>
          <a:p>
            <a:pPr eaLnBrk="1" hangingPunct="1">
              <a:defRPr/>
            </a:pPr>
            <a:r>
              <a:rPr lang="cs-CZ" dirty="0"/>
              <a:t>Základní předpisy BOZP</a:t>
            </a:r>
          </a:p>
        </p:txBody>
      </p:sp>
      <p:sp>
        <p:nvSpPr>
          <p:cNvPr id="26627" name="Rectangle 3"/>
          <p:cNvSpPr>
            <a:spLocks noGrp="1" noChangeArrowheads="1"/>
          </p:cNvSpPr>
          <p:nvPr>
            <p:ph type="body" idx="1"/>
          </p:nvPr>
        </p:nvSpPr>
        <p:spPr>
          <a:xfrm>
            <a:off x="0" y="908720"/>
            <a:ext cx="9144000" cy="5949280"/>
          </a:xfrm>
        </p:spPr>
        <p:txBody>
          <a:bodyPr/>
          <a:lstStyle/>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BP - bezpečnost práce, Z 262/2006 Sb., </a:t>
            </a:r>
          </a:p>
          <a:p>
            <a:pPr marL="0" indent="0" eaLnBrk="1" hangingPunct="1">
              <a:lnSpc>
                <a:spcPct val="90000"/>
              </a:lnSpc>
              <a:buClr>
                <a:srgbClr val="FFC000"/>
              </a:buClr>
              <a:buNone/>
            </a:pPr>
            <a:r>
              <a:rPr lang="cs-CZ" altLang="cs-CZ" dirty="0">
                <a:latin typeface="Aptos" panose="020B0004020202020204" pitchFamily="34" charset="0"/>
              </a:rPr>
              <a:t>	§ 100 - § 108</a:t>
            </a:r>
          </a:p>
          <a:p>
            <a:pPr eaLnBrk="1" hangingPunct="1">
              <a:lnSpc>
                <a:spcPct val="90000"/>
              </a:lnSpc>
              <a:buClr>
                <a:srgbClr val="FFC000"/>
              </a:buClr>
              <a:buFont typeface="Wingdings" panose="05000000000000000000" pitchFamily="2" charset="2"/>
              <a:buChar char="ü"/>
            </a:pP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Z 309/2006 Sb. a související právní předpisy</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2 požadavky na pracoviště</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4 výrobní zařízení a pracovní prostředky</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5 organizace práce</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6 bezpečnostní značky a signály</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9 odborná způsobilost – odst. 3</a:t>
            </a:r>
          </a:p>
          <a:p>
            <a:pPr eaLnBrk="1" hangingPunct="1">
              <a:lnSpc>
                <a:spcPct val="90000"/>
              </a:lnSpc>
              <a:buClr>
                <a:srgbClr val="FFC000"/>
              </a:buClr>
              <a:buFont typeface="Wingdings" panose="05000000000000000000" pitchFamily="2" charset="2"/>
              <a:buChar char="ü"/>
            </a:pPr>
            <a:r>
              <a:rPr lang="cs-CZ" altLang="cs-CZ" dirty="0">
                <a:solidFill>
                  <a:srgbClr val="FFFF00"/>
                </a:solidFill>
                <a:latin typeface="Aptos" panose="020B0004020202020204" pitchFamily="34" charset="0"/>
                <a:hlinkClick r:id="rId2">
                  <a:extLst>
                    <a:ext uri="{A12FA001-AC4F-418D-AE19-62706E023703}">
                      <ahyp:hlinkClr xmlns:ahyp="http://schemas.microsoft.com/office/drawing/2018/hyperlinkcolor" val="tx"/>
                    </a:ext>
                  </a:extLst>
                </a:hlinkClick>
              </a:rPr>
              <a:t>https://www.mpsv.cz/web/cz/bezpecnost-a-ochrana-zdravi-pri-praci</a:t>
            </a:r>
            <a:endParaRPr lang="cs-CZ" altLang="cs-CZ" dirty="0">
              <a:solidFill>
                <a:srgbClr val="FFFF00"/>
              </a:solidFill>
              <a:latin typeface="Aptos" panose="020B0004020202020204" pitchFamily="34" charset="0"/>
            </a:endParaRPr>
          </a:p>
          <a:p>
            <a:pPr eaLnBrk="1" hangingPunct="1">
              <a:lnSpc>
                <a:spcPct val="90000"/>
              </a:lnSpc>
              <a:buClr>
                <a:srgbClr val="FFC000"/>
              </a:buClr>
              <a:buFont typeface="Wingdings" panose="05000000000000000000" pitchFamily="2" charset="2"/>
              <a:buChar char="ü"/>
            </a:pPr>
            <a:endParaRPr lang="cs-CZ" altLang="cs-CZ" dirty="0">
              <a:latin typeface="Calibri" panose="020F0502020204030204" pitchFamily="34" charset="0"/>
            </a:endParaRPr>
          </a:p>
        </p:txBody>
      </p:sp>
    </p:spTree>
  </p:cSld>
  <p:clrMapOvr>
    <a:masterClrMapping/>
  </p:clrMapOvr>
  <p:transition advTm="5312"/>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2649"/>
            <a:ext cx="7772400" cy="1143000"/>
          </a:xfrm>
        </p:spPr>
        <p:txBody>
          <a:bodyPr/>
          <a:lstStyle/>
          <a:p>
            <a:pPr eaLnBrk="1" hangingPunct="1">
              <a:defRPr/>
            </a:pPr>
            <a:r>
              <a:rPr lang="cs-CZ" dirty="0"/>
              <a:t>Základní předpisy BOZP</a:t>
            </a:r>
          </a:p>
        </p:txBody>
      </p:sp>
      <p:sp>
        <p:nvSpPr>
          <p:cNvPr id="26627" name="Rectangle 3"/>
          <p:cNvSpPr>
            <a:spLocks noGrp="1" noChangeArrowheads="1"/>
          </p:cNvSpPr>
          <p:nvPr>
            <p:ph type="body" idx="1"/>
          </p:nvPr>
        </p:nvSpPr>
        <p:spPr>
          <a:xfrm>
            <a:off x="0" y="908720"/>
            <a:ext cx="9144000" cy="5949280"/>
          </a:xfrm>
        </p:spPr>
        <p:txBody>
          <a:bodyPr/>
          <a:lstStyle/>
          <a:p>
            <a:pPr eaLnBrk="1" hangingPunct="1">
              <a:lnSpc>
                <a:spcPct val="90000"/>
              </a:lnSpc>
              <a:buClr>
                <a:srgbClr val="FFC000"/>
              </a:buClr>
              <a:buFont typeface="Wingdings" panose="05000000000000000000" pitchFamily="2" charset="2"/>
              <a:buChar char="ü"/>
            </a:pPr>
            <a:endParaRPr lang="cs-CZ" altLang="cs-CZ" dirty="0">
              <a:latin typeface="Calibri" panose="020F0502020204030204" pitchFamily="34" charset="0"/>
            </a:endParaRPr>
          </a:p>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OZ - ochrana zdraví – Z 258/2000 Sb. o 	ochraně veřejného zdraví a související 	právní předpisy novela k 1.7.2023</a:t>
            </a:r>
          </a:p>
          <a:p>
            <a:pPr eaLnBrk="1" hangingPunct="1">
              <a:lnSpc>
                <a:spcPct val="90000"/>
              </a:lnSpc>
              <a:buClr>
                <a:srgbClr val="FFC000"/>
              </a:buClr>
              <a:buFont typeface="Wingdings" panose="05000000000000000000" pitchFamily="2" charset="2"/>
              <a:buChar char="ü"/>
            </a:pP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Školský zákon – novela 7/2020 </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29 odst. 4 – nebezpečné chemické látky</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30 odst. 3 – mobilní telefony a zařízení</a:t>
            </a:r>
          </a:p>
          <a:p>
            <a:pPr lvl="2" eaLnBrk="1" hangingPunct="1">
              <a:lnSpc>
                <a:spcPct val="90000"/>
              </a:lnSpc>
              <a:buClr>
                <a:srgbClr val="FFC000"/>
              </a:buClr>
              <a:buFont typeface="Wingdings" panose="05000000000000000000" pitchFamily="2" charset="2"/>
              <a:buChar char="ü"/>
            </a:pP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Vyhláška 263/2007 Sb. pracovní řád pro zaměstnance škol</a:t>
            </a:r>
          </a:p>
          <a:p>
            <a:pPr lvl="2" eaLnBrk="1" hangingPunct="1">
              <a:lnSpc>
                <a:spcPct val="90000"/>
              </a:lnSpc>
              <a:buClr>
                <a:srgbClr val="FFC000"/>
              </a:buClr>
              <a:buFont typeface="Wingdings" panose="05000000000000000000" pitchFamily="2" charset="2"/>
              <a:buChar char="ü"/>
            </a:pPr>
            <a:endParaRPr lang="cs-CZ" altLang="cs-CZ" dirty="0">
              <a:latin typeface="Aptos" panose="020B0004020202020204" pitchFamily="34" charset="0"/>
            </a:endParaRPr>
          </a:p>
        </p:txBody>
      </p:sp>
    </p:spTree>
    <p:extLst>
      <p:ext uri="{BB962C8B-B14F-4D97-AF65-F5344CB8AC3E}">
        <p14:creationId xmlns:p14="http://schemas.microsoft.com/office/powerpoint/2010/main" val="1124926314"/>
      </p:ext>
    </p:extLst>
  </p:cSld>
  <p:clrMapOvr>
    <a:masterClrMapping/>
  </p:clrMapOvr>
  <p:transition advTm="5312"/>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6593" y="1"/>
            <a:ext cx="7770813" cy="620687"/>
          </a:xfrm>
        </p:spPr>
        <p:txBody>
          <a:bodyPr/>
          <a:lstStyle/>
          <a:p>
            <a:pPr eaLnBrk="1" hangingPunct="1"/>
            <a:r>
              <a:rPr lang="cs-CZ" altLang="cs-CZ" sz="3200" dirty="0">
                <a:solidFill>
                  <a:schemeClr val="tx2"/>
                </a:solidFill>
              </a:rPr>
              <a:t>Novinky - předpisy BOZP</a:t>
            </a:r>
          </a:p>
        </p:txBody>
      </p:sp>
      <p:sp>
        <p:nvSpPr>
          <p:cNvPr id="28675" name="Rectangle 3"/>
          <p:cNvSpPr>
            <a:spLocks noGrp="1" noChangeArrowheads="1"/>
          </p:cNvSpPr>
          <p:nvPr>
            <p:ph type="body" idx="1"/>
          </p:nvPr>
        </p:nvSpPr>
        <p:spPr>
          <a:xfrm>
            <a:off x="0" y="620688"/>
            <a:ext cx="9144000" cy="6237313"/>
          </a:xfrm>
        </p:spPr>
        <p:txBody>
          <a:bodyPr/>
          <a:lstStyle/>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Vyhláška 160/ 2024 Sb. o hygienických požadavcích na školy a školská zařízení</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Nemají retroaktivní účinek</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Oplocení, výška toalet zůstává nezměněna</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Plošné ukazatele jsou nahrazeny kubaturou</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Nejsou specifikovány úkony úklidu</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Neupravuje dělení hygienických zařízení podle pohlaví (rozhodne zřizovatel)</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Zásady ergonomie pro školní nábytek – příloha č. 2</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Požadavky na větrání a teploty v místnostech – příloha č. 4</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Teploty vzduchu jsou uvedeny jako minimální</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3 – rostliny a dřeviny</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 7 – tělocvičny</a:t>
            </a:r>
          </a:p>
          <a:p>
            <a:pPr lvl="2"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Příloha 1 Bod 5 – </a:t>
            </a:r>
            <a:r>
              <a:rPr lang="cs-CZ" altLang="cs-CZ" dirty="0" err="1">
                <a:latin typeface="Aptos" panose="020B0004020202020204" pitchFamily="34" charset="0"/>
              </a:rPr>
              <a:t>hyg</a:t>
            </a:r>
            <a:r>
              <a:rPr lang="cs-CZ" altLang="cs-CZ" dirty="0">
                <a:latin typeface="Aptos" panose="020B0004020202020204" pitchFamily="34" charset="0"/>
              </a:rPr>
              <a:t>. zařízení pro žákyně starší 9 let vybavení menstruačními potřebami</a:t>
            </a:r>
          </a:p>
          <a:p>
            <a:pPr lvl="2" eaLnBrk="1" hangingPunct="1">
              <a:lnSpc>
                <a:spcPct val="90000"/>
              </a:lnSpc>
              <a:buClr>
                <a:srgbClr val="FFC000"/>
              </a:buClr>
              <a:buFont typeface="Wingdings" panose="05000000000000000000" pitchFamily="2" charset="2"/>
              <a:buChar char="ü"/>
            </a:pPr>
            <a:endParaRPr lang="cs-CZ" altLang="cs-CZ" sz="2700" dirty="0">
              <a:solidFill>
                <a:schemeClr val="tx2"/>
              </a:solidFill>
              <a:latin typeface="Calibri" panose="020F0502020204030204" pitchFamily="34" charset="0"/>
            </a:endParaRPr>
          </a:p>
        </p:txBody>
      </p:sp>
    </p:spTree>
    <p:extLst>
      <p:ext uri="{BB962C8B-B14F-4D97-AF65-F5344CB8AC3E}">
        <p14:creationId xmlns:p14="http://schemas.microsoft.com/office/powerpoint/2010/main" val="3033799087"/>
      </p:ext>
    </p:extLst>
  </p:cSld>
  <p:clrMapOvr>
    <a:masterClrMapping/>
  </p:clrMapOvr>
  <p:transition advTm="5312"/>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6593" y="1"/>
            <a:ext cx="7770813" cy="620687"/>
          </a:xfrm>
        </p:spPr>
        <p:txBody>
          <a:bodyPr/>
          <a:lstStyle/>
          <a:p>
            <a:pPr eaLnBrk="1" hangingPunct="1"/>
            <a:r>
              <a:rPr lang="cs-CZ" altLang="cs-CZ" sz="3200" dirty="0">
                <a:solidFill>
                  <a:schemeClr val="tx2"/>
                </a:solidFill>
              </a:rPr>
              <a:t>Novinky - předpisy BOZP - 2</a:t>
            </a:r>
          </a:p>
        </p:txBody>
      </p:sp>
      <p:sp>
        <p:nvSpPr>
          <p:cNvPr id="28675" name="Rectangle 3"/>
          <p:cNvSpPr>
            <a:spLocks noGrp="1" noChangeArrowheads="1"/>
          </p:cNvSpPr>
          <p:nvPr>
            <p:ph type="body" idx="1"/>
          </p:nvPr>
        </p:nvSpPr>
        <p:spPr>
          <a:xfrm>
            <a:off x="0" y="620688"/>
            <a:ext cx="9144000" cy="6237313"/>
          </a:xfrm>
        </p:spPr>
        <p:txBody>
          <a:bodyPr/>
          <a:lstStyle/>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Vyhláška 146/2024 Sb. o požadavcích na výstavbu</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Oplocení zůstává</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Herny MŠ – zajistit proslunění</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Zajištění pochozí ploch před spadem ledu a sněhu</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Akustické prvky pro zrakově postižené – školy + VŠ</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Ubytování ve školách – 5% jednotek pro ZTP</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Minimálně jedno schodiště</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Výška stropu v MŠ – 2,5 m</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Chodby v ZŠ, SŠ musí splňovat požadavky požární ochrany staveb</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Nejmenší šířka chodby v MŠ – 1,2 m</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Vzduchotechnika - pravidelné čištění</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Zajištění venkovního prostoru pro volný pohyb</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Ubytovací zařízení – studovna, sklad prádla, sklad oděvů</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ZŠ a SŠ pobytová místnost – 5,3 m</a:t>
            </a:r>
            <a:r>
              <a:rPr lang="cs-CZ" altLang="cs-CZ" sz="2000" baseline="30000" dirty="0">
                <a:latin typeface="Aptos" panose="020B0004020202020204" pitchFamily="34" charset="0"/>
              </a:rPr>
              <a:t>3 </a:t>
            </a:r>
            <a:r>
              <a:rPr lang="cs-CZ" altLang="cs-CZ" sz="2000" dirty="0">
                <a:latin typeface="Aptos" panose="020B0004020202020204" pitchFamily="34" charset="0"/>
              </a:rPr>
              <a:t>, MŠ – 12 m</a:t>
            </a:r>
            <a:r>
              <a:rPr lang="cs-CZ" altLang="cs-CZ" sz="2000" baseline="30000" dirty="0">
                <a:latin typeface="Aptos" panose="020B0004020202020204" pitchFamily="34" charset="0"/>
              </a:rPr>
              <a:t>3 </a:t>
            </a:r>
            <a:r>
              <a:rPr lang="cs-CZ" altLang="cs-CZ" sz="2000" dirty="0">
                <a:latin typeface="Aptos" panose="020B0004020202020204" pitchFamily="34" charset="0"/>
              </a:rPr>
              <a:t>na osobu</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Parkovací místa</a:t>
            </a:r>
          </a:p>
          <a:p>
            <a:pPr lvl="2" eaLnBrk="1" hangingPunct="1">
              <a:lnSpc>
                <a:spcPct val="90000"/>
              </a:lnSpc>
              <a:buClr>
                <a:srgbClr val="FFC000"/>
              </a:buClr>
              <a:buFont typeface="Wingdings" panose="05000000000000000000" pitchFamily="2" charset="2"/>
              <a:buChar char="ü"/>
            </a:pPr>
            <a:r>
              <a:rPr lang="cs-CZ" altLang="cs-CZ" sz="2000" dirty="0">
                <a:latin typeface="Aptos" panose="020B0004020202020204" pitchFamily="34" charset="0"/>
              </a:rPr>
              <a:t>Umyvadla s tekoucí vodou – v prostorech školy - NE VE TŘÍDÁCH</a:t>
            </a:r>
          </a:p>
        </p:txBody>
      </p:sp>
    </p:spTree>
    <p:extLst>
      <p:ext uri="{BB962C8B-B14F-4D97-AF65-F5344CB8AC3E}">
        <p14:creationId xmlns:p14="http://schemas.microsoft.com/office/powerpoint/2010/main" val="1984113994"/>
      </p:ext>
    </p:extLst>
  </p:cSld>
  <p:clrMapOvr>
    <a:masterClrMapping/>
  </p:clrMapOvr>
  <p:transition advTm="531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F7D6B-EC15-BB60-78AE-9B0915612673}"/>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C242FC67-343A-CE7C-B0B4-33616877B93F}"/>
              </a:ext>
            </a:extLst>
          </p:cNvPr>
          <p:cNvSpPr>
            <a:spLocks noGrp="1" noChangeArrowheads="1"/>
          </p:cNvSpPr>
          <p:nvPr>
            <p:ph type="title"/>
          </p:nvPr>
        </p:nvSpPr>
        <p:spPr>
          <a:xfrm>
            <a:off x="686593" y="1"/>
            <a:ext cx="7770813" cy="620687"/>
          </a:xfrm>
        </p:spPr>
        <p:txBody>
          <a:bodyPr/>
          <a:lstStyle/>
          <a:p>
            <a:pPr eaLnBrk="1" hangingPunct="1"/>
            <a:r>
              <a:rPr lang="cs-CZ" altLang="cs-CZ" sz="3200" dirty="0">
                <a:solidFill>
                  <a:schemeClr val="tx2"/>
                </a:solidFill>
              </a:rPr>
              <a:t>Novinky - předpisy BOZP - 4</a:t>
            </a:r>
          </a:p>
        </p:txBody>
      </p:sp>
      <p:sp>
        <p:nvSpPr>
          <p:cNvPr id="28675" name="Rectangle 3">
            <a:extLst>
              <a:ext uri="{FF2B5EF4-FFF2-40B4-BE49-F238E27FC236}">
                <a16:creationId xmlns:a16="http://schemas.microsoft.com/office/drawing/2014/main" id="{ADFC2231-0CAB-6B43-6699-176F265C77E4}"/>
              </a:ext>
            </a:extLst>
          </p:cNvPr>
          <p:cNvSpPr>
            <a:spLocks noGrp="1" noChangeArrowheads="1"/>
          </p:cNvSpPr>
          <p:nvPr>
            <p:ph type="body" idx="1"/>
          </p:nvPr>
        </p:nvSpPr>
        <p:spPr>
          <a:xfrm>
            <a:off x="0" y="620688"/>
            <a:ext cx="9144000" cy="6237313"/>
          </a:xfrm>
        </p:spPr>
        <p:txBody>
          <a:bodyPr/>
          <a:lstStyle/>
          <a:p>
            <a:pPr eaLnBrk="1" hangingPunct="1">
              <a:lnSpc>
                <a:spcPct val="90000"/>
              </a:lnSpc>
              <a:buClr>
                <a:srgbClr val="FFC000"/>
              </a:buClr>
              <a:buFont typeface="Wingdings" panose="05000000000000000000" pitchFamily="2" charset="2"/>
              <a:buChar char="ü"/>
            </a:pP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ü"/>
            </a:pP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Vyhláška 121/2026 Sb. o nakládání s nebezpečnými chemickými látkami ve školách</a:t>
            </a:r>
          </a:p>
          <a:p>
            <a:pPr lvl="2" eaLnBrk="1" hangingPunct="1">
              <a:lnSpc>
                <a:spcPct val="90000"/>
              </a:lnSpc>
              <a:buClr>
                <a:srgbClr val="FF0000"/>
              </a:buClr>
              <a:buFont typeface="Wingdings" panose="05000000000000000000" pitchFamily="2" charset="2"/>
              <a:buChar char="ü"/>
            </a:pPr>
            <a:r>
              <a:rPr lang="cs-CZ" altLang="cs-CZ" sz="2000" dirty="0">
                <a:latin typeface="Aptos" panose="020B0004020202020204" pitchFamily="34" charset="0"/>
              </a:rPr>
              <a:t>Na koho se vztahuje:</a:t>
            </a:r>
          </a:p>
          <a:p>
            <a:pPr lvl="2" eaLnBrk="1" hangingPunct="1">
              <a:lnSpc>
                <a:spcPct val="90000"/>
              </a:lnSpc>
              <a:buClr>
                <a:srgbClr val="FF0000"/>
              </a:buClr>
              <a:buFont typeface="Wingdings" panose="05000000000000000000" pitchFamily="2" charset="2"/>
              <a:buChar char="ü"/>
            </a:pPr>
            <a:r>
              <a:rPr lang="cs-CZ" altLang="cs-CZ" sz="2000" dirty="0">
                <a:latin typeface="Aptos" panose="020B0004020202020204" pitchFamily="34" charset="0"/>
              </a:rPr>
              <a:t>Chemické látky – žáci základních škol a středních škol a učilišť (chemické olympiády, laboratoře)</a:t>
            </a:r>
          </a:p>
          <a:p>
            <a:pPr lvl="2" eaLnBrk="1" hangingPunct="1">
              <a:lnSpc>
                <a:spcPct val="90000"/>
              </a:lnSpc>
              <a:buClr>
                <a:srgbClr val="FF0000"/>
              </a:buClr>
              <a:buFont typeface="Wingdings" panose="05000000000000000000" pitchFamily="2" charset="2"/>
              <a:buChar char="ü"/>
            </a:pPr>
            <a:r>
              <a:rPr lang="cs-CZ" altLang="cs-CZ" sz="2000" dirty="0">
                <a:latin typeface="Aptos" panose="020B0004020202020204" pitchFamily="34" charset="0"/>
              </a:rPr>
              <a:t>Expozice prachu – žáci ZŠ - školní dílny, žáci odborného výcviku – (truhláři, zedníci), RESPIRÁTORY!!!</a:t>
            </a:r>
          </a:p>
          <a:p>
            <a:pPr lvl="2" eaLnBrk="1" hangingPunct="1">
              <a:lnSpc>
                <a:spcPct val="90000"/>
              </a:lnSpc>
              <a:buClr>
                <a:srgbClr val="FF0000"/>
              </a:buClr>
              <a:buFont typeface="Wingdings" panose="05000000000000000000" pitchFamily="2" charset="2"/>
              <a:buChar char="ü"/>
            </a:pPr>
            <a:r>
              <a:rPr lang="cs-CZ" altLang="cs-CZ" sz="2000" dirty="0">
                <a:latin typeface="Aptos" panose="020B0004020202020204" pitchFamily="34" charset="0"/>
              </a:rPr>
              <a:t>Biologičtí činitelé – žáci na biologických praktikách, zdravotnických škol a zemědělských škol</a:t>
            </a:r>
          </a:p>
          <a:p>
            <a:pPr lvl="2" eaLnBrk="1" hangingPunct="1">
              <a:lnSpc>
                <a:spcPct val="90000"/>
              </a:lnSpc>
              <a:buClr>
                <a:srgbClr val="FF0000"/>
              </a:buClr>
              <a:buFont typeface="Wingdings" panose="05000000000000000000" pitchFamily="2" charset="2"/>
              <a:buChar char="ü"/>
            </a:pPr>
            <a:endParaRPr lang="cs-CZ" altLang="cs-CZ" sz="2000" dirty="0">
              <a:solidFill>
                <a:schemeClr val="tx2"/>
              </a:solidFill>
              <a:latin typeface="Calibri" panose="020F0502020204030204" pitchFamily="34" charset="0"/>
            </a:endParaRPr>
          </a:p>
        </p:txBody>
      </p:sp>
    </p:spTree>
    <p:extLst>
      <p:ext uri="{BB962C8B-B14F-4D97-AF65-F5344CB8AC3E}">
        <p14:creationId xmlns:p14="http://schemas.microsoft.com/office/powerpoint/2010/main" val="1054697226"/>
      </p:ext>
    </p:extLst>
  </p:cSld>
  <p:clrMapOvr>
    <a:masterClrMapping/>
  </p:clrMapOvr>
  <p:transition advTm="5312"/>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D526CF4-E585-0FA2-F401-629700D9BB99}"/>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84982F08-F0AC-62D2-0783-016C52A1D96F}"/>
              </a:ext>
            </a:extLst>
          </p:cNvPr>
          <p:cNvSpPr>
            <a:spLocks noGrp="1" noChangeArrowheads="1"/>
          </p:cNvSpPr>
          <p:nvPr>
            <p:ph type="title"/>
          </p:nvPr>
        </p:nvSpPr>
        <p:spPr>
          <a:xfrm>
            <a:off x="686593" y="1"/>
            <a:ext cx="7770813" cy="620687"/>
          </a:xfrm>
        </p:spPr>
        <p:txBody>
          <a:bodyPr/>
          <a:lstStyle/>
          <a:p>
            <a:pPr eaLnBrk="1" hangingPunct="1"/>
            <a:r>
              <a:rPr lang="cs-CZ" altLang="cs-CZ" sz="3200" dirty="0">
                <a:solidFill>
                  <a:schemeClr val="tx2"/>
                </a:solidFill>
              </a:rPr>
              <a:t>Novinky - předpisy BOZP - 5</a:t>
            </a:r>
          </a:p>
        </p:txBody>
      </p:sp>
      <p:sp>
        <p:nvSpPr>
          <p:cNvPr id="28675" name="Rectangle 3">
            <a:extLst>
              <a:ext uri="{FF2B5EF4-FFF2-40B4-BE49-F238E27FC236}">
                <a16:creationId xmlns:a16="http://schemas.microsoft.com/office/drawing/2014/main" id="{1B784F4B-B9D8-2E47-DEBB-3878339F7D77}"/>
              </a:ext>
            </a:extLst>
          </p:cNvPr>
          <p:cNvSpPr>
            <a:spLocks noGrp="1" noChangeArrowheads="1"/>
          </p:cNvSpPr>
          <p:nvPr>
            <p:ph type="body" idx="1"/>
          </p:nvPr>
        </p:nvSpPr>
        <p:spPr>
          <a:xfrm>
            <a:off x="0" y="620688"/>
            <a:ext cx="9144000" cy="6237313"/>
          </a:xfrm>
        </p:spPr>
        <p:txBody>
          <a:bodyPr/>
          <a:lstStyle/>
          <a:p>
            <a:pPr eaLnBrk="1" hangingPunct="1">
              <a:lnSpc>
                <a:spcPct val="90000"/>
              </a:lnSpc>
              <a:buClr>
                <a:srgbClr val="FFC000"/>
              </a:buClr>
              <a:buFont typeface="Wingdings" panose="05000000000000000000" pitchFamily="2" charset="2"/>
              <a:buChar char="ü"/>
            </a:pP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ü"/>
            </a:pPr>
            <a:r>
              <a:rPr lang="cs-CZ" altLang="cs-CZ" dirty="0">
                <a:latin typeface="Aptos" panose="020B0004020202020204" pitchFamily="34" charset="0"/>
              </a:rPr>
              <a:t>Nařízení vlády 322/2025 Sb. </a:t>
            </a:r>
            <a:r>
              <a:rPr lang="cs-CZ" altLang="cs-CZ" dirty="0">
                <a:latin typeface="Calibri" panose="020F0502020204030204" pitchFamily="34" charset="0"/>
              </a:rPr>
              <a:t>o povinnostech zaměstnavatele při pracovních úrazech </a:t>
            </a:r>
            <a:r>
              <a:rPr lang="cs-CZ" altLang="cs-CZ" sz="2400" dirty="0">
                <a:latin typeface="Calibri" panose="020F0502020204030204" pitchFamily="34" charset="0"/>
              </a:rPr>
              <a:t>od 1. 1. 2026</a:t>
            </a:r>
          </a:p>
          <a:p>
            <a:pPr eaLnBrk="1" hangingPunct="1">
              <a:lnSpc>
                <a:spcPct val="90000"/>
              </a:lnSpc>
              <a:buClr>
                <a:srgbClr val="FFC000"/>
              </a:buClr>
              <a:buFont typeface="Wingdings" panose="05000000000000000000" pitchFamily="2" charset="2"/>
              <a:buChar char="ü"/>
            </a:pPr>
            <a:endParaRPr lang="cs-CZ" altLang="cs-CZ" dirty="0">
              <a:latin typeface="Calibri" panose="020F0502020204030204" pitchFamily="34" charset="0"/>
            </a:endParaRPr>
          </a:p>
          <a:p>
            <a:pPr eaLnBrk="1" hangingPunct="1">
              <a:lnSpc>
                <a:spcPct val="90000"/>
              </a:lnSpc>
              <a:buClr>
                <a:srgbClr val="FFC000"/>
              </a:buClr>
              <a:buFont typeface="Wingdings" panose="05000000000000000000" pitchFamily="2" charset="2"/>
              <a:buChar char="ü"/>
            </a:pPr>
            <a:r>
              <a:rPr lang="cs-CZ" altLang="cs-CZ" dirty="0">
                <a:latin typeface="Calibri" panose="020F0502020204030204" pitchFamily="34" charset="0"/>
              </a:rPr>
              <a:t>Novela vyhlášky 79/2013 Sb. o PL službách</a:t>
            </a:r>
          </a:p>
          <a:p>
            <a:pPr lvl="2" eaLnBrk="1" hangingPunct="1">
              <a:lnSpc>
                <a:spcPct val="90000"/>
              </a:lnSpc>
              <a:buClr>
                <a:srgbClr val="FFC000"/>
              </a:buClr>
              <a:buFont typeface="Wingdings" panose="05000000000000000000" pitchFamily="2" charset="2"/>
              <a:buChar char="ü"/>
            </a:pPr>
            <a:r>
              <a:rPr lang="cs-CZ" altLang="cs-CZ" sz="3200" dirty="0">
                <a:latin typeface="Calibri" panose="020F0502020204030204" pitchFamily="34" charset="0"/>
              </a:rPr>
              <a:t>Spojení formuláře žádost – posudek</a:t>
            </a:r>
          </a:p>
          <a:p>
            <a:pPr lvl="2" eaLnBrk="1" hangingPunct="1">
              <a:lnSpc>
                <a:spcPct val="90000"/>
              </a:lnSpc>
              <a:buClr>
                <a:srgbClr val="FFC000"/>
              </a:buClr>
              <a:buFont typeface="Wingdings" panose="05000000000000000000" pitchFamily="2" charset="2"/>
              <a:buChar char="ü"/>
            </a:pPr>
            <a:r>
              <a:rPr lang="cs-CZ" altLang="cs-CZ" sz="3200" dirty="0">
                <a:latin typeface="Calibri" panose="020F0502020204030204" pitchFamily="34" charset="0"/>
              </a:rPr>
              <a:t>Úprava v KP 2 na DPP – nemusí na vstupní prohlídka</a:t>
            </a:r>
          </a:p>
          <a:p>
            <a:pPr eaLnBrk="1" hangingPunct="1">
              <a:lnSpc>
                <a:spcPct val="90000"/>
              </a:lnSpc>
              <a:buClr>
                <a:srgbClr val="FFC000"/>
              </a:buClr>
              <a:buFont typeface="Wingdings" panose="05000000000000000000" pitchFamily="2" charset="2"/>
              <a:buChar char="ü"/>
            </a:pPr>
            <a:endParaRPr lang="cs-CZ" altLang="cs-CZ" dirty="0">
              <a:latin typeface="Aptos" panose="020B0004020202020204" pitchFamily="34" charset="0"/>
            </a:endParaRPr>
          </a:p>
          <a:p>
            <a:pPr lvl="2" eaLnBrk="1" hangingPunct="1">
              <a:lnSpc>
                <a:spcPct val="90000"/>
              </a:lnSpc>
              <a:buClr>
                <a:srgbClr val="FF0000"/>
              </a:buClr>
              <a:buFont typeface="Wingdings" panose="05000000000000000000" pitchFamily="2" charset="2"/>
              <a:buChar char="ü"/>
            </a:pPr>
            <a:endParaRPr lang="cs-CZ" altLang="cs-CZ" sz="2000" dirty="0">
              <a:solidFill>
                <a:schemeClr val="tx2"/>
              </a:solidFill>
              <a:latin typeface="Calibri" panose="020F0502020204030204" pitchFamily="34" charset="0"/>
            </a:endParaRPr>
          </a:p>
        </p:txBody>
      </p:sp>
    </p:spTree>
    <p:extLst>
      <p:ext uri="{BB962C8B-B14F-4D97-AF65-F5344CB8AC3E}">
        <p14:creationId xmlns:p14="http://schemas.microsoft.com/office/powerpoint/2010/main" val="1351627799"/>
      </p:ext>
    </p:extLst>
  </p:cSld>
  <p:clrMapOvr>
    <a:masterClrMapping/>
  </p:clrMapOvr>
  <p:transition advTm="5312"/>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9144000" cy="1268760"/>
          </a:xfrm>
        </p:spPr>
        <p:txBody>
          <a:bodyPr/>
          <a:lstStyle/>
          <a:p>
            <a:pPr eaLnBrk="1" hangingPunct="1">
              <a:defRPr/>
            </a:pPr>
            <a:r>
              <a:rPr lang="cs-CZ" dirty="0"/>
              <a:t>POJMY</a:t>
            </a:r>
          </a:p>
        </p:txBody>
      </p:sp>
      <p:sp>
        <p:nvSpPr>
          <p:cNvPr id="27651" name="Rectangle 3"/>
          <p:cNvSpPr>
            <a:spLocks noGrp="1" noChangeArrowheads="1"/>
          </p:cNvSpPr>
          <p:nvPr>
            <p:ph type="body" idx="1"/>
          </p:nvPr>
        </p:nvSpPr>
        <p:spPr>
          <a:xfrm>
            <a:off x="0" y="1268760"/>
            <a:ext cx="9144000" cy="5407968"/>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Zaměstnavatel - ZP § 7. Ředitel </a:t>
            </a:r>
            <a:r>
              <a:rPr lang="cs-CZ" altLang="cs-CZ" dirty="0" err="1">
                <a:latin typeface="Calibri" panose="020F0502020204030204" pitchFamily="34" charset="0"/>
              </a:rPr>
              <a:t>šz</a:t>
            </a:r>
            <a:r>
              <a:rPr lang="cs-CZ" altLang="cs-CZ" dirty="0">
                <a:latin typeface="Calibri" panose="020F0502020204030204" pitchFamily="34" charset="0"/>
              </a:rPr>
              <a:t> je 	statutární orgán zaměstnavatele - ZP § 8</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Vedoucí zaměstnanci - ZP § 11 odst. 4          </a:t>
            </a:r>
          </a:p>
          <a:p>
            <a:pPr marL="0" indent="0" eaLnBrk="1" hangingPunct="1">
              <a:buClr>
                <a:srgbClr val="FFC000"/>
              </a:buClr>
              <a:buNone/>
            </a:pPr>
            <a:r>
              <a:rPr lang="cs-CZ" altLang="cs-CZ" dirty="0">
                <a:latin typeface="Calibri" panose="020F0502020204030204" pitchFamily="34" charset="0"/>
              </a:rPr>
              <a:t>    ZP § 101 odst. 2, ZP § 302, </a:t>
            </a:r>
          </a:p>
          <a:p>
            <a:pPr eaLnBrk="1" hangingPunct="1">
              <a:buClr>
                <a:srgbClr val="FFC000"/>
              </a:buClr>
              <a:buFont typeface="Wingdings" panose="05000000000000000000" pitchFamily="2" charset="2"/>
              <a:buChar char=""/>
            </a:pPr>
            <a:endParaRPr lang="cs-CZ" altLang="cs-CZ" dirty="0"/>
          </a:p>
          <a:p>
            <a:pPr eaLnBrk="1" hangingPunct="1">
              <a:buClr>
                <a:srgbClr val="FFC000"/>
              </a:buClr>
              <a:buFont typeface="Wingdings" panose="05000000000000000000" pitchFamily="2" charset="2"/>
              <a:buChar char=""/>
            </a:pPr>
            <a:r>
              <a:rPr lang="cs-CZ" altLang="cs-CZ" dirty="0">
                <a:latin typeface="Calibri" panose="020F0502020204030204" pitchFamily="34" charset="0"/>
              </a:rPr>
              <a:t>Zaměstnanci – práva a povinnosti ze ZP </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Dítě, žák, student</a:t>
            </a:r>
          </a:p>
          <a:p>
            <a:pPr eaLnBrk="1" hangingPunct="1">
              <a:buClr>
                <a:srgbClr val="FFC000"/>
              </a:buClr>
              <a:buFont typeface="Wingdings" panose="05000000000000000000" pitchFamily="2" charset="2"/>
              <a:buChar char=""/>
            </a:pPr>
            <a:endParaRPr lang="cs-CZ" altLang="cs-CZ" dirty="0"/>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p:txBody>
      </p:sp>
    </p:spTree>
  </p:cSld>
  <p:clrMapOvr>
    <a:masterClrMapping/>
  </p:clrMapOvr>
  <p:transition advTm="5312"/>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0"/>
            <a:ext cx="9144000" cy="1196752"/>
          </a:xfrm>
        </p:spPr>
        <p:txBody>
          <a:bodyPr/>
          <a:lstStyle/>
          <a:p>
            <a:pPr eaLnBrk="1" hangingPunct="1">
              <a:defRPr/>
            </a:pPr>
            <a:r>
              <a:rPr lang="cs-CZ" dirty="0"/>
              <a:t>KONTROLNÍ ORGÁNY</a:t>
            </a:r>
          </a:p>
        </p:txBody>
      </p:sp>
      <p:sp>
        <p:nvSpPr>
          <p:cNvPr id="28675" name="Rectangle 3"/>
          <p:cNvSpPr>
            <a:spLocks noGrp="1" noChangeArrowheads="1"/>
          </p:cNvSpPr>
          <p:nvPr>
            <p:ph type="body" idx="1"/>
          </p:nvPr>
        </p:nvSpPr>
        <p:spPr>
          <a:xfrm>
            <a:off x="0" y="1196752"/>
            <a:ext cx="9144000" cy="5661248"/>
          </a:xfrm>
        </p:spPr>
        <p:txBody>
          <a:bodyPr/>
          <a:lstStyle/>
          <a:p>
            <a:pPr eaLnBrk="1" hangingPunct="1"/>
            <a:endParaRPr lang="cs-CZ" altLang="cs-CZ" sz="1600" dirty="0"/>
          </a:p>
          <a:p>
            <a:pPr eaLnBrk="1" hangingPunct="1">
              <a:buClr>
                <a:srgbClr val="FFC000"/>
              </a:buClr>
              <a:buFont typeface="Wingdings" panose="05000000000000000000" pitchFamily="2" charset="2"/>
              <a:buChar char=""/>
            </a:pPr>
            <a:r>
              <a:rPr lang="cs-CZ" altLang="cs-CZ" dirty="0">
                <a:latin typeface="Aptos" panose="020B0004020202020204" pitchFamily="34" charset="0"/>
              </a:rPr>
              <a:t>Inspekce práce - Z 251/2005 Sb. </a:t>
            </a:r>
            <a:r>
              <a:rPr lang="cs-CZ" altLang="cs-CZ" sz="2000" dirty="0">
                <a:latin typeface="Aptos" panose="020B0004020202020204" pitchFamily="34" charset="0"/>
              </a:rPr>
              <a:t>o inspekci práce</a:t>
            </a:r>
          </a:p>
          <a:p>
            <a:pPr eaLnBrk="1" hangingPunct="1">
              <a:buClr>
                <a:srgbClr val="FFC000"/>
              </a:buClr>
              <a:buFont typeface="Wingdings" panose="05000000000000000000" pitchFamily="2" charset="2"/>
              <a:buChar char=""/>
            </a:pPr>
            <a:endParaRPr lang="cs-CZ" altLang="cs-CZ" dirty="0">
              <a:latin typeface="Aptos" panose="020B0004020202020204" pitchFamily="34" charset="0"/>
            </a:endParaRPr>
          </a:p>
          <a:p>
            <a:pPr eaLnBrk="1" hangingPunct="1">
              <a:buClr>
                <a:srgbClr val="FFC000"/>
              </a:buClr>
              <a:buFont typeface="Wingdings" panose="05000000000000000000" pitchFamily="2" charset="2"/>
              <a:buChar char=""/>
            </a:pPr>
            <a:r>
              <a:rPr lang="cs-CZ" altLang="cs-CZ" dirty="0">
                <a:latin typeface="Aptos" panose="020B0004020202020204" pitchFamily="34" charset="0"/>
              </a:rPr>
              <a:t>Hasiči - Z 133/1985 Sb. o požární ochraně, ve znění pozdějších předpisů </a:t>
            </a:r>
          </a:p>
          <a:p>
            <a:pPr eaLnBrk="1" hangingPunct="1">
              <a:buClr>
                <a:srgbClr val="FFC000"/>
              </a:buClr>
              <a:buFont typeface="Wingdings" panose="05000000000000000000" pitchFamily="2" charset="2"/>
              <a:buChar char=""/>
            </a:pPr>
            <a:endParaRPr lang="cs-CZ" altLang="cs-CZ" dirty="0">
              <a:latin typeface="Aptos" panose="020B0004020202020204" pitchFamily="34" charset="0"/>
            </a:endParaRPr>
          </a:p>
          <a:p>
            <a:pPr eaLnBrk="1" hangingPunct="1">
              <a:buClr>
                <a:srgbClr val="FFC000"/>
              </a:buClr>
              <a:buFont typeface="Wingdings" panose="05000000000000000000" pitchFamily="2" charset="2"/>
              <a:buChar char=""/>
            </a:pPr>
            <a:r>
              <a:rPr lang="cs-CZ" altLang="cs-CZ" dirty="0">
                <a:latin typeface="Aptos" panose="020B0004020202020204" pitchFamily="34" charset="0"/>
              </a:rPr>
              <a:t>Krajské hygienické stanice - Z 258/2000 Sb.</a:t>
            </a:r>
            <a:r>
              <a:rPr lang="cs-CZ" altLang="cs-CZ" sz="2000" dirty="0">
                <a:latin typeface="Aptos" panose="020B0004020202020204" pitchFamily="34" charset="0"/>
              </a:rPr>
              <a:t> </a:t>
            </a:r>
            <a:r>
              <a:rPr lang="cs-CZ" altLang="cs-CZ" sz="1800" dirty="0">
                <a:latin typeface="Aptos" panose="020B0004020202020204" pitchFamily="34" charset="0"/>
              </a:rPr>
              <a:t>o 	ochraně veřejného zdraví a změně některých souvisejících zákonů</a:t>
            </a:r>
            <a:r>
              <a:rPr lang="cs-CZ" altLang="cs-CZ" sz="2000" dirty="0">
                <a:latin typeface="Aptos" panose="020B0004020202020204" pitchFamily="34" charset="0"/>
              </a:rPr>
              <a:t>, </a:t>
            </a:r>
            <a:r>
              <a:rPr lang="cs-CZ" altLang="cs-CZ" sz="1800" dirty="0">
                <a:latin typeface="Aptos" panose="020B0004020202020204" pitchFamily="34" charset="0"/>
              </a:rPr>
              <a:t>ve znění pozdějších předpisů</a:t>
            </a:r>
            <a:r>
              <a:rPr lang="cs-CZ" altLang="cs-CZ" dirty="0">
                <a:latin typeface="Aptos" panose="020B0004020202020204" pitchFamily="34" charset="0"/>
              </a:rPr>
              <a:t> </a:t>
            </a:r>
          </a:p>
        </p:txBody>
      </p:sp>
    </p:spTree>
  </p:cSld>
  <p:clrMapOvr>
    <a:masterClrMapping/>
  </p:clrMapOvr>
  <p:transition advTm="5312"/>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0" y="0"/>
            <a:ext cx="9144000" cy="6857999"/>
          </a:xfrm>
        </p:spPr>
        <p:txBody>
          <a:bodyPr/>
          <a:lstStyle/>
          <a:p>
            <a:pPr eaLnBrk="1" hangingPunct="1">
              <a:lnSpc>
                <a:spcPct val="90000"/>
              </a:lnSpc>
              <a:buClr>
                <a:srgbClr val="FFC000"/>
              </a:buClr>
              <a:buFont typeface="Wingdings" panose="05000000000000000000" pitchFamily="2" charset="2"/>
              <a:buChar char=""/>
            </a:pPr>
            <a:r>
              <a:rPr lang="cs-CZ" altLang="cs-CZ" sz="3600" dirty="0">
                <a:latin typeface="Aptos" panose="020B0004020202020204" pitchFamily="34" charset="0"/>
              </a:rPr>
              <a:t>Česká školní inspekce - Z 561/2004 Sb. - </a:t>
            </a:r>
            <a:r>
              <a:rPr lang="cs-CZ" altLang="cs-CZ" sz="2000" dirty="0">
                <a:latin typeface="Aptos" panose="020B0004020202020204" pitchFamily="34" charset="0"/>
              </a:rPr>
              <a:t>školský zákon</a:t>
            </a:r>
            <a:r>
              <a:rPr lang="cs-CZ" altLang="cs-CZ" sz="3600" dirty="0">
                <a:latin typeface="Aptos" panose="020B0004020202020204" pitchFamily="34" charset="0"/>
              </a:rPr>
              <a:t> </a:t>
            </a:r>
            <a:r>
              <a:rPr lang="cs-CZ" altLang="cs-CZ" sz="2000" dirty="0">
                <a:latin typeface="Aptos" panose="020B0004020202020204" pitchFamily="34" charset="0"/>
              </a:rPr>
              <a:t>a</a:t>
            </a:r>
            <a:r>
              <a:rPr lang="cs-CZ" altLang="cs-CZ" sz="3600" dirty="0">
                <a:latin typeface="Aptos" panose="020B0004020202020204" pitchFamily="34" charset="0"/>
              </a:rPr>
              <a:t> V 17/2005 Sb.</a:t>
            </a:r>
            <a:r>
              <a:rPr lang="cs-CZ" altLang="cs-CZ" dirty="0">
                <a:latin typeface="Aptos" panose="020B0004020202020204" pitchFamily="34" charset="0"/>
              </a:rPr>
              <a:t> </a:t>
            </a:r>
            <a:r>
              <a:rPr lang="cs-CZ" altLang="cs-CZ" sz="2000" dirty="0">
                <a:latin typeface="Aptos" panose="020B0004020202020204" pitchFamily="34" charset="0"/>
              </a:rPr>
              <a:t>o podrobnějších podmínkách organizace ČŠI a výkonu inspekční činnosti</a:t>
            </a:r>
          </a:p>
          <a:p>
            <a:pPr eaLnBrk="1" hangingPunct="1">
              <a:lnSpc>
                <a:spcPct val="90000"/>
              </a:lnSpc>
              <a:buClr>
                <a:srgbClr val="FFC000"/>
              </a:buClr>
              <a:buFont typeface="Wingdings" panose="05000000000000000000" pitchFamily="2" charset="2"/>
              <a:buChar char=""/>
            </a:pPr>
            <a:endParaRPr lang="cs-CZ" altLang="cs-CZ" sz="3600" dirty="0">
              <a:latin typeface="Aptos" panose="020B0004020202020204" pitchFamily="34" charset="0"/>
            </a:endParaRPr>
          </a:p>
          <a:p>
            <a:pPr eaLnBrk="1" hangingPunct="1">
              <a:lnSpc>
                <a:spcPct val="90000"/>
              </a:lnSpc>
              <a:buClr>
                <a:srgbClr val="FFC000"/>
              </a:buClr>
              <a:buFont typeface="Wingdings" panose="05000000000000000000" pitchFamily="2" charset="2"/>
              <a:buChar char=""/>
            </a:pPr>
            <a:r>
              <a:rPr lang="cs-CZ" altLang="cs-CZ" sz="3600" dirty="0">
                <a:latin typeface="Aptos" panose="020B0004020202020204" pitchFamily="34" charset="0"/>
              </a:rPr>
              <a:t>Zřizovatel - Z 561/2004 Sb.</a:t>
            </a:r>
            <a:r>
              <a:rPr lang="cs-CZ" altLang="cs-CZ" dirty="0">
                <a:latin typeface="Aptos" panose="020B0004020202020204" pitchFamily="34" charset="0"/>
              </a:rPr>
              <a:t> § 166 odst. 2 - </a:t>
            </a:r>
            <a:r>
              <a:rPr lang="cs-CZ" altLang="cs-CZ" sz="2000" dirty="0">
                <a:latin typeface="Aptos" panose="020B0004020202020204" pitchFamily="34" charset="0"/>
              </a:rPr>
              <a:t>školský zákon</a:t>
            </a:r>
          </a:p>
          <a:p>
            <a:pPr eaLnBrk="1" hangingPunct="1">
              <a:lnSpc>
                <a:spcPct val="90000"/>
              </a:lnSpc>
              <a:buClr>
                <a:srgbClr val="FFC000"/>
              </a:buClr>
              <a:buFont typeface="Wingdings" panose="05000000000000000000" pitchFamily="2" charset="2"/>
              <a:buChar char=""/>
            </a:pPr>
            <a:endParaRPr lang="cs-CZ" altLang="cs-CZ" sz="3600" dirty="0">
              <a:latin typeface="Aptos" panose="020B0004020202020204" pitchFamily="34" charset="0"/>
            </a:endParaRPr>
          </a:p>
          <a:p>
            <a:pPr eaLnBrk="1" hangingPunct="1">
              <a:lnSpc>
                <a:spcPct val="90000"/>
              </a:lnSpc>
              <a:buClr>
                <a:srgbClr val="FFC000"/>
              </a:buClr>
              <a:buFont typeface="Wingdings" panose="05000000000000000000" pitchFamily="2" charset="2"/>
              <a:buChar char=""/>
            </a:pPr>
            <a:r>
              <a:rPr lang="cs-CZ" altLang="cs-CZ" sz="3600" dirty="0">
                <a:latin typeface="Aptos" panose="020B0004020202020204" pitchFamily="34" charset="0"/>
              </a:rPr>
              <a:t>Odbor životního prostředí - </a:t>
            </a:r>
            <a:r>
              <a:rPr lang="cs-CZ" altLang="cs-CZ" dirty="0">
                <a:latin typeface="Aptos" panose="020B0004020202020204" pitchFamily="34" charset="0"/>
              </a:rPr>
              <a:t>Z 185/2001 Sb. </a:t>
            </a:r>
            <a:r>
              <a:rPr lang="cs-CZ" altLang="cs-CZ" sz="2000" dirty="0">
                <a:latin typeface="Aptos" panose="020B0004020202020204" pitchFamily="34" charset="0"/>
              </a:rPr>
              <a:t>o odpadech a o změně některých dalších zákonů, jak vyplývá z pozdějších změn, </a:t>
            </a:r>
          </a:p>
          <a:p>
            <a:pPr marL="0" indent="0" eaLnBrk="1" hangingPunct="1">
              <a:lnSpc>
                <a:spcPct val="90000"/>
              </a:lnSpc>
              <a:buClr>
                <a:srgbClr val="FFC000"/>
              </a:buClr>
              <a:buNone/>
            </a:pPr>
            <a:r>
              <a:rPr lang="cs-CZ" altLang="cs-CZ" sz="3600" dirty="0">
                <a:latin typeface="Aptos" panose="020B0004020202020204" pitchFamily="34" charset="0"/>
              </a:rPr>
              <a:t>Z 350/2011 Sb.</a:t>
            </a:r>
            <a:r>
              <a:rPr lang="cs-CZ" altLang="cs-CZ" dirty="0">
                <a:latin typeface="Aptos" panose="020B0004020202020204" pitchFamily="34" charset="0"/>
              </a:rPr>
              <a:t> </a:t>
            </a:r>
            <a:r>
              <a:rPr lang="cs-CZ" altLang="cs-CZ" sz="2000" dirty="0">
                <a:latin typeface="Aptos" panose="020B0004020202020204" pitchFamily="34" charset="0"/>
              </a:rPr>
              <a:t>o chemických látkách a chemických směsích</a:t>
            </a:r>
          </a:p>
          <a:p>
            <a:pPr eaLnBrk="1" hangingPunct="1">
              <a:lnSpc>
                <a:spcPct val="90000"/>
              </a:lnSpc>
              <a:buClr>
                <a:srgbClr val="FFC000"/>
              </a:buClr>
              <a:buFont typeface="Wingdings" panose="05000000000000000000" pitchFamily="2" charset="2"/>
              <a:buChar char=""/>
            </a:pPr>
            <a:endParaRPr lang="cs-CZ" altLang="cs-CZ" sz="3600" dirty="0">
              <a:latin typeface="Aptos" panose="020B0004020202020204" pitchFamily="34" charset="0"/>
            </a:endParaRPr>
          </a:p>
          <a:p>
            <a:pPr eaLnBrk="1" hangingPunct="1">
              <a:lnSpc>
                <a:spcPct val="90000"/>
              </a:lnSpc>
              <a:buClr>
                <a:srgbClr val="FFC000"/>
              </a:buClr>
              <a:buFont typeface="Wingdings" panose="05000000000000000000" pitchFamily="2" charset="2"/>
              <a:buChar char=""/>
            </a:pPr>
            <a:r>
              <a:rPr lang="cs-CZ" altLang="cs-CZ" sz="3600" dirty="0">
                <a:latin typeface="Aptos" panose="020B0004020202020204" pitchFamily="34" charset="0"/>
              </a:rPr>
              <a:t>Svazová inspekce BOZP - ZP § 322</a:t>
            </a:r>
            <a:endParaRPr lang="cs-CZ" altLang="cs-CZ" sz="2400" dirty="0">
              <a:latin typeface="Aptos" panose="020B0004020202020204" pitchFamily="34" charset="0"/>
            </a:endParaRPr>
          </a:p>
          <a:p>
            <a:pPr eaLnBrk="1" hangingPunct="1">
              <a:lnSpc>
                <a:spcPct val="90000"/>
              </a:lnSpc>
              <a:buClr>
                <a:srgbClr val="FFC000"/>
              </a:buClr>
              <a:buFont typeface="Wingdings" panose="05000000000000000000" pitchFamily="2" charset="2"/>
              <a:buNone/>
            </a:pPr>
            <a:endParaRPr lang="cs-CZ" altLang="cs-CZ" dirty="0">
              <a:latin typeface="Calibri" panose="020F0502020204030204" pitchFamily="34" charset="0"/>
            </a:endParaRPr>
          </a:p>
        </p:txBody>
      </p:sp>
    </p:spTree>
  </p:cSld>
  <p:clrMapOvr>
    <a:masterClrMapping/>
  </p:clrMapOvr>
  <p:transition advTm="5312"/>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1340768"/>
          </a:xfrm>
        </p:spPr>
        <p:txBody>
          <a:bodyPr/>
          <a:lstStyle/>
          <a:p>
            <a:pPr eaLnBrk="1" hangingPunct="1">
              <a:defRPr/>
            </a:pPr>
            <a:r>
              <a:rPr lang="cs-CZ" dirty="0"/>
              <a:t>Směrnice BOZP, BOZ a příslušné právní předpisy</a:t>
            </a:r>
          </a:p>
        </p:txBody>
      </p:sp>
      <p:sp>
        <p:nvSpPr>
          <p:cNvPr id="30723" name="Rectangle 3"/>
          <p:cNvSpPr>
            <a:spLocks noGrp="1" noChangeArrowheads="1"/>
          </p:cNvSpPr>
          <p:nvPr>
            <p:ph type="body" idx="1"/>
          </p:nvPr>
        </p:nvSpPr>
        <p:spPr>
          <a:xfrm>
            <a:off x="0" y="1340768"/>
            <a:ext cx="9144000" cy="5517232"/>
          </a:xfrm>
        </p:spPr>
        <p:txBody>
          <a:bodyPr/>
          <a:lstStyle/>
          <a:p>
            <a:pPr eaLnBrk="1" hangingPunct="1"/>
            <a:endParaRPr lang="cs-CZ" altLang="cs-CZ" sz="1400" dirty="0"/>
          </a:p>
          <a:p>
            <a:pPr eaLnBrk="1" hangingPunct="1">
              <a:buClr>
                <a:srgbClr val="FFC000"/>
              </a:buClr>
              <a:buFont typeface="Wingdings" panose="05000000000000000000" pitchFamily="2" charset="2"/>
              <a:buChar char=""/>
            </a:pPr>
            <a:r>
              <a:rPr lang="cs-CZ" altLang="cs-CZ" dirty="0">
                <a:latin typeface="Calibri" panose="020F0502020204030204" pitchFamily="34" charset="0"/>
              </a:rPr>
              <a:t>Čl. III. - povinnosti </a:t>
            </a:r>
            <a:r>
              <a:rPr lang="cs-CZ" altLang="cs-CZ" dirty="0" err="1">
                <a:latin typeface="Calibri" panose="020F0502020204030204" pitchFamily="34" charset="0"/>
              </a:rPr>
              <a:t>šz</a:t>
            </a:r>
            <a:r>
              <a:rPr lang="cs-CZ" altLang="cs-CZ" dirty="0">
                <a:latin typeface="Calibri" panose="020F0502020204030204" pitchFamily="34" charset="0"/>
              </a:rPr>
              <a:t> - Z 561/2004 Sb. § 29</a:t>
            </a:r>
          </a:p>
          <a:p>
            <a:pPr eaLnBrk="1" hangingPunct="1">
              <a:buClr>
                <a:srgbClr val="FFC000"/>
              </a:buClr>
              <a:buFont typeface="Wingdings" panose="05000000000000000000" pitchFamily="2" charset="2"/>
              <a:buChar char=""/>
            </a:pPr>
            <a:endParaRPr lang="cs-CZ" altLang="cs-CZ" sz="1200"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1.1 - povinnosti zaměstnavatele - ZP § 101 až  	§ 103, Z 561/2004 Sb. </a:t>
            </a:r>
            <a:r>
              <a:rPr lang="cs-CZ" altLang="cs-CZ" sz="1800" dirty="0">
                <a:latin typeface="Calibri" panose="020F0502020204030204" pitchFamily="34" charset="0"/>
              </a:rPr>
              <a:t>(statutární orgán = ředitel školy)</a:t>
            </a:r>
          </a:p>
          <a:p>
            <a:pPr eaLnBrk="1" hangingPunct="1">
              <a:buClr>
                <a:srgbClr val="FFC000"/>
              </a:buClr>
              <a:buFont typeface="Wingdings" panose="05000000000000000000" pitchFamily="2" charset="2"/>
              <a:buChar char=""/>
            </a:pPr>
            <a:endParaRPr lang="cs-CZ" altLang="cs-CZ" sz="1200"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1.2 - povinnosti vedoucích zaměstnanců – </a:t>
            </a:r>
          </a:p>
          <a:p>
            <a:pPr eaLnBrk="1" hangingPunct="1">
              <a:buClr>
                <a:srgbClr val="FFC000"/>
              </a:buClr>
              <a:buFont typeface="Wingdings" panose="05000000000000000000" pitchFamily="2" charset="2"/>
              <a:buNone/>
            </a:pPr>
            <a:r>
              <a:rPr lang="cs-CZ" altLang="cs-CZ" dirty="0">
                <a:latin typeface="Calibri" panose="020F0502020204030204" pitchFamily="34" charset="0"/>
              </a:rPr>
              <a:t>ZP    § 101 odst. 2, § 302</a:t>
            </a:r>
          </a:p>
          <a:p>
            <a:pPr eaLnBrk="1" hangingPunct="1">
              <a:buClr>
                <a:srgbClr val="FFC000"/>
              </a:buClr>
              <a:buFont typeface="Wingdings" panose="05000000000000000000" pitchFamily="2" charset="2"/>
              <a:buChar char=""/>
            </a:pPr>
            <a:endParaRPr lang="cs-CZ" altLang="cs-CZ" sz="1200"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1.3 - povinnosti zaměstnanců - ZP § 106, § 301</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1.4 – povinnosti žáků (školní nebo vnitřní řád)</a:t>
            </a:r>
          </a:p>
        </p:txBody>
      </p:sp>
    </p:spTree>
  </p:cSld>
  <p:clrMapOvr>
    <a:masterClrMapping/>
  </p:clrMapOvr>
  <p:transition advTm="531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4213" y="0"/>
            <a:ext cx="8208962" cy="1143000"/>
          </a:xfrm>
        </p:spPr>
        <p:txBody>
          <a:bodyPr/>
          <a:lstStyle/>
          <a:p>
            <a:pPr eaLnBrk="1" hangingPunct="1">
              <a:defRPr/>
            </a:pPr>
            <a:r>
              <a:rPr lang="cs-CZ" dirty="0">
                <a:solidFill>
                  <a:schemeClr val="tx2">
                    <a:lumMod val="75000"/>
                  </a:schemeClr>
                </a:solidFill>
              </a:rPr>
              <a:t>Povinnosti zaměstnavatele - 1</a:t>
            </a:r>
          </a:p>
        </p:txBody>
      </p:sp>
      <p:sp>
        <p:nvSpPr>
          <p:cNvPr id="16387" name="Rectangle 3"/>
          <p:cNvSpPr>
            <a:spLocks noGrp="1" noChangeArrowheads="1"/>
          </p:cNvSpPr>
          <p:nvPr>
            <p:ph type="body" idx="1"/>
          </p:nvPr>
        </p:nvSpPr>
        <p:spPr>
          <a:xfrm>
            <a:off x="0" y="1052513"/>
            <a:ext cx="9144000" cy="5805487"/>
          </a:xfrm>
        </p:spPr>
        <p:txBody>
          <a:bodyPr/>
          <a:lstStyle/>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Zajistit BOZP na pracovištích a vytvářet bezpečné pracovní prostředí při výkonu práce</a:t>
            </a:r>
          </a:p>
          <a:p>
            <a:pPr eaLnBrk="1" hangingPunct="1">
              <a:buClr>
                <a:schemeClr val="bg1">
                  <a:lumMod val="75000"/>
                </a:schemeClr>
              </a:buClr>
              <a:buFont typeface="Wingdings" panose="05000000000000000000" pitchFamily="2" charset="2"/>
              <a:buChar char=""/>
            </a:pPr>
            <a:endParaRPr lang="cs-CZ" altLang="cs-CZ" dirty="0">
              <a:latin typeface="Aptos" panose="020B0004020202020204" pitchFamily="34" charset="0"/>
            </a:endParaRP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BOZP se vztahuje na všechny osoby na pracovišti</a:t>
            </a:r>
          </a:p>
          <a:p>
            <a:pPr eaLnBrk="1" hangingPunct="1">
              <a:buClr>
                <a:schemeClr val="bg1">
                  <a:lumMod val="75000"/>
                </a:schemeClr>
              </a:buClr>
              <a:buFont typeface="Wingdings" panose="05000000000000000000" pitchFamily="2" charset="2"/>
              <a:buChar char=""/>
            </a:pPr>
            <a:endParaRPr lang="cs-CZ" altLang="cs-CZ" dirty="0">
              <a:latin typeface="Aptos" panose="020B0004020202020204" pitchFamily="34" charset="0"/>
            </a:endParaRP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Zajišťuje poskytnutí první pomoci </a:t>
            </a:r>
          </a:p>
          <a:p>
            <a:pPr eaLnBrk="1" hangingPunct="1">
              <a:buClr>
                <a:schemeClr val="bg1">
                  <a:lumMod val="75000"/>
                </a:schemeClr>
              </a:buClr>
              <a:buFont typeface="Wingdings" panose="05000000000000000000" pitchFamily="2" charset="2"/>
              <a:buChar char=""/>
            </a:pPr>
            <a:endParaRPr lang="cs-CZ" altLang="cs-CZ" dirty="0">
              <a:latin typeface="Aptos" panose="020B0004020202020204" pitchFamily="34" charset="0"/>
            </a:endParaRP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Zajišťuje revize, prohlídky a kontroly technických zařízení</a:t>
            </a:r>
          </a:p>
          <a:p>
            <a:pPr eaLnBrk="1" hangingPunct="1">
              <a:buClr>
                <a:srgbClr val="FFC000"/>
              </a:buClr>
              <a:buFont typeface="Wingdings" panose="05000000000000000000" pitchFamily="2" charset="2"/>
              <a:buChar char=""/>
            </a:pPr>
            <a:endParaRPr lang="cs-CZ" altLang="cs-CZ" dirty="0">
              <a:solidFill>
                <a:schemeClr val="bg2"/>
              </a:solidFill>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p:txBody>
      </p:sp>
    </p:spTree>
  </p:cSld>
  <p:clrMapOvr>
    <a:masterClrMapping/>
  </p:clrMapOvr>
  <p:transition advTm="531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4213" y="0"/>
            <a:ext cx="8208962" cy="1143000"/>
          </a:xfrm>
        </p:spPr>
        <p:txBody>
          <a:bodyPr/>
          <a:lstStyle/>
          <a:p>
            <a:pPr eaLnBrk="1" hangingPunct="1">
              <a:defRPr/>
            </a:pPr>
            <a:r>
              <a:rPr lang="cs-CZ" dirty="0">
                <a:solidFill>
                  <a:schemeClr val="tx2">
                    <a:lumMod val="75000"/>
                  </a:schemeClr>
                </a:solidFill>
              </a:rPr>
              <a:t>Povinnosti zaměstnavatele - 2</a:t>
            </a:r>
          </a:p>
        </p:txBody>
      </p:sp>
      <p:sp>
        <p:nvSpPr>
          <p:cNvPr id="18435" name="Rectangle 3"/>
          <p:cNvSpPr>
            <a:spLocks noGrp="1" noChangeArrowheads="1"/>
          </p:cNvSpPr>
          <p:nvPr>
            <p:ph type="body" idx="1"/>
          </p:nvPr>
        </p:nvSpPr>
        <p:spPr>
          <a:xfrm>
            <a:off x="0" y="1052513"/>
            <a:ext cx="9144000" cy="5805487"/>
          </a:xfrm>
        </p:spPr>
        <p:txBody>
          <a:bodyPr/>
          <a:lstStyle/>
          <a:p>
            <a:pPr eaLnBrk="1" hangingPunct="1">
              <a:buClr>
                <a:schemeClr val="bg1">
                  <a:lumMod val="75000"/>
                </a:schemeClr>
              </a:buClr>
              <a:buFont typeface="Wingdings" panose="05000000000000000000" pitchFamily="2" charset="2"/>
              <a:buChar char=""/>
            </a:pPr>
            <a:r>
              <a:rPr lang="cs-CZ" altLang="cs-CZ" sz="2800" dirty="0">
                <a:latin typeface="Aptos" panose="020B0004020202020204" pitchFamily="34" charset="0"/>
              </a:rPr>
              <a:t>Zjistit zdravotní způsobilost u nových zaměstnanců</a:t>
            </a:r>
          </a:p>
          <a:p>
            <a:pPr lvl="2" eaLnBrk="1" hangingPunct="1">
              <a:buClr>
                <a:schemeClr val="bg1">
                  <a:lumMod val="75000"/>
                </a:schemeClr>
              </a:buClr>
              <a:buFont typeface="Wingdings" panose="05000000000000000000" pitchFamily="2" charset="2"/>
              <a:buChar char=""/>
            </a:pPr>
            <a:r>
              <a:rPr lang="cs-CZ" altLang="cs-CZ" sz="2000" dirty="0">
                <a:latin typeface="Aptos" panose="020B0004020202020204" pitchFamily="34" charset="0"/>
              </a:rPr>
              <a:t>Informace zaměstnancům o způsobu a četnosti lékařských prohlídek</a:t>
            </a:r>
          </a:p>
          <a:p>
            <a:pPr lvl="2" eaLnBrk="1" hangingPunct="1">
              <a:buClr>
                <a:schemeClr val="bg1">
                  <a:lumMod val="75000"/>
                </a:schemeClr>
              </a:buClr>
              <a:buFont typeface="Wingdings" panose="05000000000000000000" pitchFamily="2" charset="2"/>
              <a:buChar char=""/>
            </a:pPr>
            <a:r>
              <a:rPr lang="cs-CZ" altLang="cs-CZ" b="1" dirty="0">
                <a:latin typeface="Aptos" panose="020B0004020202020204" pitchFamily="34" charset="0"/>
              </a:rPr>
              <a:t>Vstupní – zůstávají pro pedagogy kategorie 1 a kategorie práce 2 (kuchyně, úklid, údržba)</a:t>
            </a:r>
          </a:p>
          <a:p>
            <a:pPr lvl="2" eaLnBrk="1" hangingPunct="1">
              <a:buClr>
                <a:schemeClr val="bg1">
                  <a:lumMod val="75000"/>
                </a:schemeClr>
              </a:buClr>
              <a:buFont typeface="Wingdings" panose="05000000000000000000" pitchFamily="2" charset="2"/>
              <a:buChar char=""/>
            </a:pPr>
            <a:r>
              <a:rPr lang="cs-CZ" altLang="cs-CZ" b="1" dirty="0">
                <a:latin typeface="Aptos" panose="020B0004020202020204" pitchFamily="34" charset="0"/>
              </a:rPr>
              <a:t>Periodické – rozhoduje zaměstnavatel</a:t>
            </a:r>
          </a:p>
          <a:p>
            <a:pPr lvl="2" eaLnBrk="1" hangingPunct="1">
              <a:buClr>
                <a:schemeClr val="bg1">
                  <a:lumMod val="75000"/>
                </a:schemeClr>
              </a:buClr>
              <a:buFont typeface="Wingdings" panose="05000000000000000000" pitchFamily="2" charset="2"/>
              <a:buChar char=""/>
            </a:pPr>
            <a:r>
              <a:rPr lang="cs-CZ" altLang="cs-CZ" b="1" dirty="0">
                <a:latin typeface="Aptos" panose="020B0004020202020204" pitchFamily="34" charset="0"/>
              </a:rPr>
              <a:t>Mimořádné – zůstávají </a:t>
            </a:r>
          </a:p>
          <a:p>
            <a:pPr eaLnBrk="1" hangingPunct="1">
              <a:buClr>
                <a:schemeClr val="bg1">
                  <a:lumMod val="75000"/>
                </a:schemeClr>
              </a:buClr>
              <a:buFont typeface="Wingdings" panose="05000000000000000000" pitchFamily="2" charset="2"/>
              <a:buChar char=""/>
            </a:pPr>
            <a:endParaRPr lang="cs-CZ" altLang="cs-CZ" sz="2800" dirty="0">
              <a:latin typeface="Aptos" panose="020B0004020202020204" pitchFamily="34" charset="0"/>
            </a:endParaRPr>
          </a:p>
          <a:p>
            <a:pPr eaLnBrk="1" hangingPunct="1">
              <a:buClr>
                <a:schemeClr val="bg1">
                  <a:lumMod val="75000"/>
                </a:schemeClr>
              </a:buClr>
            </a:pPr>
            <a:r>
              <a:rPr lang="cs-CZ" altLang="cs-CZ" sz="2800" dirty="0">
                <a:latin typeface="Aptos" panose="020B0004020202020204" pitchFamily="34" charset="0"/>
              </a:rPr>
              <a:t>Zajistit potřebná školení zaměstnancům </a:t>
            </a:r>
          </a:p>
          <a:p>
            <a:pPr eaLnBrk="1" hangingPunct="1">
              <a:buClr>
                <a:schemeClr val="bg1">
                  <a:lumMod val="75000"/>
                </a:schemeClr>
              </a:buClr>
              <a:buFont typeface="Wingdings" panose="05000000000000000000" pitchFamily="2" charset="2"/>
              <a:buChar char=""/>
            </a:pPr>
            <a:r>
              <a:rPr lang="cs-CZ" altLang="cs-CZ" sz="2800" dirty="0">
                <a:latin typeface="Aptos" panose="020B0004020202020204" pitchFamily="34" charset="0"/>
              </a:rPr>
              <a:t>Poskytovat OOPP a mycí a čisticí prostředky</a:t>
            </a:r>
          </a:p>
          <a:p>
            <a:pPr eaLnBrk="1" hangingPunct="1">
              <a:buClr>
                <a:schemeClr val="bg1">
                  <a:lumMod val="75000"/>
                </a:schemeClr>
              </a:buClr>
              <a:buFont typeface="Wingdings" panose="05000000000000000000" pitchFamily="2" charset="2"/>
              <a:buChar char=""/>
            </a:pPr>
            <a:r>
              <a:rPr lang="cs-CZ" altLang="cs-CZ" sz="2800" dirty="0">
                <a:latin typeface="Aptos" panose="020B0004020202020204" pitchFamily="34" charset="0"/>
              </a:rPr>
              <a:t>Řešit evidenci všech pracovních úrazů</a:t>
            </a:r>
          </a:p>
          <a:p>
            <a:pPr eaLnBrk="1" hangingPunct="1">
              <a:buClr>
                <a:schemeClr val="bg1">
                  <a:lumMod val="75000"/>
                </a:schemeClr>
              </a:buClr>
              <a:buFont typeface="Wingdings" panose="05000000000000000000" pitchFamily="2" charset="2"/>
              <a:buChar char=""/>
            </a:pPr>
            <a:r>
              <a:rPr lang="cs-CZ" altLang="cs-CZ" sz="2800" dirty="0">
                <a:latin typeface="Aptos" panose="020B0004020202020204" pitchFamily="34" charset="0"/>
              </a:rPr>
              <a:t>Oznámit zaměstnanci kategorii rizikovosti práce</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p:txBody>
      </p:sp>
    </p:spTree>
  </p:cSld>
  <p:clrMapOvr>
    <a:masterClrMapping/>
  </p:clrMapOvr>
  <p:transition advTm="531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4213" y="0"/>
            <a:ext cx="8208962" cy="1143000"/>
          </a:xfrm>
        </p:spPr>
        <p:txBody>
          <a:bodyPr/>
          <a:lstStyle/>
          <a:p>
            <a:pPr eaLnBrk="1" hangingPunct="1">
              <a:defRPr/>
            </a:pPr>
            <a:r>
              <a:rPr lang="cs-CZ" dirty="0">
                <a:solidFill>
                  <a:schemeClr val="tx2">
                    <a:lumMod val="75000"/>
                  </a:schemeClr>
                </a:solidFill>
              </a:rPr>
              <a:t>Povinnosti zaměstnavatele - 3</a:t>
            </a:r>
          </a:p>
        </p:txBody>
      </p:sp>
      <p:sp>
        <p:nvSpPr>
          <p:cNvPr id="17411" name="Rectangle 3"/>
          <p:cNvSpPr>
            <a:spLocks noGrp="1" noChangeArrowheads="1"/>
          </p:cNvSpPr>
          <p:nvPr>
            <p:ph type="body" idx="1"/>
          </p:nvPr>
        </p:nvSpPr>
        <p:spPr>
          <a:xfrm>
            <a:off x="0" y="1052513"/>
            <a:ext cx="9144000" cy="5805487"/>
          </a:xfrm>
        </p:spPr>
        <p:txBody>
          <a:bodyPr/>
          <a:lstStyle/>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Vyhledává rizika a odstraňuje rizika na pracovišti</a:t>
            </a:r>
          </a:p>
          <a:p>
            <a:pPr lvl="1"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Neexistuje pracoviště bez rizika</a:t>
            </a:r>
          </a:p>
          <a:p>
            <a:pPr lvl="1"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Pokud riziko nelze odstranit, musí se minimalizovat</a:t>
            </a:r>
          </a:p>
          <a:p>
            <a:pPr lvl="1"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Školení zaměstnanců k rizikům</a:t>
            </a:r>
          </a:p>
          <a:p>
            <a:pPr lvl="1"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Používání bezpečnostních značek a signálů</a:t>
            </a:r>
          </a:p>
          <a:p>
            <a:pPr lvl="1"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Přidělení OOPP</a:t>
            </a:r>
          </a:p>
          <a:p>
            <a:pPr lvl="1" eaLnBrk="1" hangingPunct="1">
              <a:buClr>
                <a:schemeClr val="bg1">
                  <a:lumMod val="75000"/>
                </a:schemeClr>
              </a:buClr>
              <a:buFont typeface="Wingdings" panose="05000000000000000000" pitchFamily="2" charset="2"/>
              <a:buChar char=""/>
            </a:pPr>
            <a:endParaRPr lang="cs-CZ" altLang="cs-CZ" dirty="0">
              <a:latin typeface="Aptos" panose="020B0004020202020204" pitchFamily="34" charset="0"/>
            </a:endParaRPr>
          </a:p>
          <a:p>
            <a:pPr lvl="1"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Oznámit vzniklé riziko, které by mohlo ohrozit život nebo zdraví žáků nebo ostatních zaměstnanců</a:t>
            </a:r>
          </a:p>
          <a:p>
            <a:pPr eaLnBrk="1" hangingPunct="1">
              <a:buClr>
                <a:srgbClr val="FFC000"/>
              </a:buClr>
              <a:buFont typeface="Wingdings" panose="05000000000000000000" pitchFamily="2" charset="2"/>
              <a:buChar char=""/>
            </a:pPr>
            <a:endParaRPr lang="cs-CZ" altLang="cs-CZ" dirty="0">
              <a:solidFill>
                <a:schemeClr val="bg2"/>
              </a:solidFill>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p:txBody>
      </p:sp>
    </p:spTree>
  </p:cSld>
  <p:clrMapOvr>
    <a:masterClrMapping/>
  </p:clrMapOvr>
  <p:transition advTm="531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4213" y="0"/>
            <a:ext cx="8208962" cy="1143000"/>
          </a:xfrm>
        </p:spPr>
        <p:txBody>
          <a:bodyPr/>
          <a:lstStyle/>
          <a:p>
            <a:pPr eaLnBrk="1" hangingPunct="1">
              <a:defRPr/>
            </a:pPr>
            <a:r>
              <a:rPr lang="cs-CZ" dirty="0">
                <a:solidFill>
                  <a:schemeClr val="tx2">
                    <a:lumMod val="75000"/>
                  </a:schemeClr>
                </a:solidFill>
              </a:rPr>
              <a:t>Povinnosti zaměstnance - 1</a:t>
            </a:r>
          </a:p>
        </p:txBody>
      </p:sp>
      <p:sp>
        <p:nvSpPr>
          <p:cNvPr id="20483" name="Rectangle 3"/>
          <p:cNvSpPr>
            <a:spLocks noGrp="1" noChangeArrowheads="1"/>
          </p:cNvSpPr>
          <p:nvPr>
            <p:ph type="body" idx="1"/>
          </p:nvPr>
        </p:nvSpPr>
        <p:spPr>
          <a:xfrm>
            <a:off x="0" y="1052513"/>
            <a:ext cx="9144000" cy="5805487"/>
          </a:xfrm>
        </p:spPr>
        <p:txBody>
          <a:bodyPr/>
          <a:lstStyle/>
          <a:p>
            <a:pPr eaLnBrk="1" hangingPunct="1">
              <a:buClr>
                <a:srgbClr val="FFC000"/>
              </a:buClr>
              <a:buFont typeface="Wingdings" panose="05000000000000000000" pitchFamily="2" charset="2"/>
              <a:buChar char=""/>
            </a:pPr>
            <a:endParaRPr lang="cs-CZ" altLang="cs-CZ" dirty="0">
              <a:solidFill>
                <a:schemeClr val="bg2"/>
              </a:solidFill>
              <a:latin typeface="Calibri" panose="020F0502020204030204" pitchFamily="34" charset="0"/>
            </a:endParaRP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Podílet se na vytváření bezpečného prostředí</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Pracovat řádně pro zaměstnavatele</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Dbát o svoji vlastní bezpečnost !!! – </a:t>
            </a:r>
            <a:r>
              <a:rPr lang="cs-CZ" altLang="cs-CZ" b="1" dirty="0">
                <a:latin typeface="Aptos" panose="020B0004020202020204" pitchFamily="34" charset="0"/>
              </a:rPr>
              <a:t>Neriskovat!!!</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Účastnit se školení</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Seznámit se s návodem nebo technickou dokumentací při práci na strojích</a:t>
            </a:r>
          </a:p>
          <a:p>
            <a:pPr eaLnBrk="1" hangingPunct="1">
              <a:buClr>
                <a:schemeClr val="bg1">
                  <a:lumMod val="75000"/>
                </a:schemeClr>
              </a:buClr>
              <a:buFont typeface="Wingdings" panose="05000000000000000000" pitchFamily="2" charset="2"/>
              <a:buChar char=""/>
            </a:pPr>
            <a:r>
              <a:rPr lang="cs-CZ" altLang="cs-CZ" b="1" dirty="0">
                <a:latin typeface="Aptos" panose="020B0004020202020204" pitchFamily="34" charset="0"/>
              </a:rPr>
              <a:t>Dodržovat pokyny a nařízení </a:t>
            </a:r>
            <a:r>
              <a:rPr lang="cs-CZ" altLang="cs-CZ" dirty="0">
                <a:latin typeface="Aptos" panose="020B0004020202020204" pitchFamily="34" charset="0"/>
              </a:rPr>
              <a:t>nejen obecně platné legislativy, ale i pokyny zaměstnavatele</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Nepožívat alkoholické nápoje a návykové látky</a:t>
            </a:r>
          </a:p>
          <a:p>
            <a:pPr eaLnBrk="1" hangingPunct="1">
              <a:buClr>
                <a:srgbClr val="FFC000"/>
              </a:buClr>
              <a:buFont typeface="Wingdings" panose="05000000000000000000" pitchFamily="2" charset="2"/>
              <a:buChar char=""/>
            </a:pPr>
            <a:endParaRPr lang="cs-CZ" altLang="cs-CZ" dirty="0">
              <a:solidFill>
                <a:schemeClr val="bg2"/>
              </a:solidFill>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p:txBody>
      </p:sp>
    </p:spTree>
  </p:cSld>
  <p:clrMapOvr>
    <a:masterClrMapping/>
  </p:clrMapOvr>
  <p:transition advTm="531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4213" y="0"/>
            <a:ext cx="8208962" cy="1143000"/>
          </a:xfrm>
        </p:spPr>
        <p:txBody>
          <a:bodyPr/>
          <a:lstStyle/>
          <a:p>
            <a:pPr eaLnBrk="1" hangingPunct="1">
              <a:defRPr/>
            </a:pPr>
            <a:r>
              <a:rPr lang="cs-CZ" dirty="0">
                <a:solidFill>
                  <a:schemeClr val="tx2">
                    <a:lumMod val="75000"/>
                  </a:schemeClr>
                </a:solidFill>
              </a:rPr>
              <a:t>Povinnosti zaměstnance - 2</a:t>
            </a:r>
          </a:p>
        </p:txBody>
      </p:sp>
      <p:sp>
        <p:nvSpPr>
          <p:cNvPr id="21507" name="Rectangle 3"/>
          <p:cNvSpPr>
            <a:spLocks noGrp="1" noChangeArrowheads="1"/>
          </p:cNvSpPr>
          <p:nvPr>
            <p:ph type="body" idx="1"/>
          </p:nvPr>
        </p:nvSpPr>
        <p:spPr>
          <a:xfrm>
            <a:off x="0" y="1052513"/>
            <a:ext cx="9144000" cy="5805487"/>
          </a:xfrm>
        </p:spPr>
        <p:txBody>
          <a:bodyPr/>
          <a:lstStyle/>
          <a:p>
            <a:pPr eaLnBrk="1" hangingPunct="1">
              <a:buClr>
                <a:schemeClr val="bg1">
                  <a:lumMod val="75000"/>
                </a:schemeClr>
              </a:buClr>
              <a:buFont typeface="Wingdings" panose="05000000000000000000" pitchFamily="2" charset="2"/>
              <a:buChar char=""/>
            </a:pPr>
            <a:r>
              <a:rPr lang="cs-CZ" altLang="cs-CZ" b="1" dirty="0">
                <a:latin typeface="Aptos" panose="020B0004020202020204" pitchFamily="34" charset="0"/>
              </a:rPr>
              <a:t>Nekouřit </a:t>
            </a:r>
            <a:r>
              <a:rPr lang="cs-CZ" altLang="cs-CZ" dirty="0">
                <a:latin typeface="Aptos" panose="020B0004020202020204" pitchFamily="34" charset="0"/>
              </a:rPr>
              <a:t>na pracovišti (ani elektronické cigarety)</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Účastnit se lékařských prohlídek – pokud budou nařízeny</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Oznamovat nedostatky na pracovišti</a:t>
            </a:r>
          </a:p>
          <a:p>
            <a:pPr eaLnBrk="1" hangingPunct="1">
              <a:buClr>
                <a:schemeClr val="bg1">
                  <a:lumMod val="75000"/>
                </a:schemeClr>
              </a:buClr>
              <a:buFont typeface="Wingdings" panose="05000000000000000000" pitchFamily="2" charset="2"/>
              <a:buChar char=""/>
            </a:pPr>
            <a:r>
              <a:rPr lang="cs-CZ" altLang="cs-CZ" b="1" dirty="0">
                <a:latin typeface="Aptos" panose="020B0004020202020204" pitchFamily="34" charset="0"/>
              </a:rPr>
              <a:t>Oznamovat pracovní úraz nadřízenému vedoucímu zaměstnanci!!!</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Podrobit se kontrole, zda není pod vlivem alkoholu</a:t>
            </a:r>
          </a:p>
          <a:p>
            <a:pPr eaLnBrk="1" hangingPunct="1">
              <a:buClr>
                <a:schemeClr val="bg1">
                  <a:lumMod val="75000"/>
                </a:schemeClr>
              </a:buClr>
              <a:buFont typeface="Wingdings" panose="05000000000000000000" pitchFamily="2" charset="2"/>
              <a:buChar char=""/>
            </a:pPr>
            <a:r>
              <a:rPr lang="cs-CZ" altLang="cs-CZ" dirty="0">
                <a:latin typeface="Aptos" panose="020B0004020202020204" pitchFamily="34" charset="0"/>
              </a:rPr>
              <a:t>Nepoužívat vlastní elektrospotřebiče na pracovišti bez souhlasu zaměstnavatele</a:t>
            </a:r>
          </a:p>
          <a:p>
            <a:pPr eaLnBrk="1" hangingPunct="1">
              <a:buClr>
                <a:srgbClr val="FFC000"/>
              </a:buClr>
              <a:buFont typeface="Wingdings" panose="05000000000000000000" pitchFamily="2" charset="2"/>
              <a:buChar char=""/>
            </a:pPr>
            <a:endParaRPr lang="cs-CZ" altLang="cs-CZ" dirty="0">
              <a:solidFill>
                <a:schemeClr val="bg2"/>
              </a:solidFill>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p:txBody>
      </p:sp>
    </p:spTree>
  </p:cSld>
  <p:clrMapOvr>
    <a:masterClrMapping/>
  </p:clrMapOvr>
  <p:transition advTm="531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4213" y="0"/>
            <a:ext cx="8208962" cy="548680"/>
          </a:xfrm>
        </p:spPr>
        <p:txBody>
          <a:bodyPr/>
          <a:lstStyle/>
          <a:p>
            <a:pPr eaLnBrk="1" hangingPunct="1">
              <a:defRPr/>
            </a:pPr>
            <a:r>
              <a:rPr lang="cs-CZ" dirty="0">
                <a:solidFill>
                  <a:schemeClr val="tx2">
                    <a:lumMod val="75000"/>
                  </a:schemeClr>
                </a:solidFill>
              </a:rPr>
              <a:t>Povinnosti zaměstnance - 3</a:t>
            </a:r>
          </a:p>
        </p:txBody>
      </p:sp>
      <p:sp>
        <p:nvSpPr>
          <p:cNvPr id="21507" name="Rectangle 3"/>
          <p:cNvSpPr>
            <a:spLocks noGrp="1" noChangeArrowheads="1"/>
          </p:cNvSpPr>
          <p:nvPr>
            <p:ph type="body" idx="1"/>
          </p:nvPr>
        </p:nvSpPr>
        <p:spPr>
          <a:xfrm>
            <a:off x="0" y="620688"/>
            <a:ext cx="9144000" cy="6237313"/>
          </a:xfrm>
        </p:spPr>
        <p:txBody>
          <a:bodyPr/>
          <a:lstStyle/>
          <a:p>
            <a:pPr eaLnBrk="1" hangingPunct="1">
              <a:lnSpc>
                <a:spcPct val="90000"/>
              </a:lnSpc>
              <a:buClr>
                <a:schemeClr val="bg1">
                  <a:lumMod val="75000"/>
                </a:schemeClr>
              </a:buClr>
              <a:buFont typeface="Wingdings" panose="05000000000000000000" pitchFamily="2" charset="2"/>
              <a:buChar char=""/>
            </a:pPr>
            <a:r>
              <a:rPr lang="cs-CZ" altLang="cs-CZ" sz="2800" b="1" dirty="0">
                <a:latin typeface="Aptos" panose="020B0004020202020204" pitchFamily="34" charset="0"/>
              </a:rPr>
              <a:t>Povinnost nosit</a:t>
            </a:r>
            <a:r>
              <a:rPr lang="cs-CZ" altLang="cs-CZ" sz="2800" dirty="0">
                <a:latin typeface="Aptos" panose="020B0004020202020204" pitchFamily="34" charset="0"/>
              </a:rPr>
              <a:t> OOPP pro činnosti, které jsou rizikové, a u kterých byly vydány osobní ochranné pracovní prostředky, zaměstnanec s OOPP nakládá šetrně</a:t>
            </a:r>
          </a:p>
          <a:p>
            <a:pPr eaLnBrk="1" hangingPunct="1">
              <a:lnSpc>
                <a:spcPct val="90000"/>
              </a:lnSpc>
              <a:buClr>
                <a:schemeClr val="bg1">
                  <a:lumMod val="75000"/>
                </a:schemeClr>
              </a:buClr>
              <a:buFont typeface="Wingdings" panose="05000000000000000000" pitchFamily="2" charset="2"/>
              <a:buChar char=""/>
            </a:pPr>
            <a:r>
              <a:rPr lang="cs-CZ" altLang="cs-CZ" sz="2800" dirty="0">
                <a:latin typeface="Aptos" panose="020B0004020202020204" pitchFamily="34" charset="0"/>
              </a:rPr>
              <a:t>V případě </a:t>
            </a:r>
            <a:r>
              <a:rPr lang="cs-CZ" altLang="cs-CZ" sz="2800" b="1" dirty="0">
                <a:latin typeface="Aptos" panose="020B0004020202020204" pitchFamily="34" charset="0"/>
              </a:rPr>
              <a:t>poškození nebo ztráty OOPP</a:t>
            </a:r>
            <a:r>
              <a:rPr lang="cs-CZ" altLang="cs-CZ" sz="2800" dirty="0">
                <a:latin typeface="Aptos" panose="020B0004020202020204" pitchFamily="34" charset="0"/>
              </a:rPr>
              <a:t>, povinnost oznámit vedoucímu zaměstnanci</a:t>
            </a:r>
          </a:p>
          <a:p>
            <a:pPr eaLnBrk="1" hangingPunct="1">
              <a:lnSpc>
                <a:spcPct val="90000"/>
              </a:lnSpc>
              <a:buClr>
                <a:schemeClr val="bg1">
                  <a:lumMod val="75000"/>
                </a:schemeClr>
              </a:buClr>
              <a:buFont typeface="Wingdings" panose="05000000000000000000" pitchFamily="2" charset="2"/>
              <a:buChar char=""/>
            </a:pPr>
            <a:endParaRPr lang="cs-CZ" altLang="cs-CZ" sz="2800" b="1" dirty="0">
              <a:latin typeface="Aptos" panose="020B0004020202020204" pitchFamily="34" charset="0"/>
            </a:endParaRPr>
          </a:p>
          <a:p>
            <a:pPr eaLnBrk="1" hangingPunct="1">
              <a:lnSpc>
                <a:spcPct val="90000"/>
              </a:lnSpc>
              <a:buClr>
                <a:schemeClr val="bg1">
                  <a:lumMod val="75000"/>
                </a:schemeClr>
              </a:buClr>
              <a:buFont typeface="Wingdings" panose="05000000000000000000" pitchFamily="2" charset="2"/>
              <a:buChar char=""/>
            </a:pPr>
            <a:r>
              <a:rPr lang="cs-CZ" altLang="cs-CZ" sz="2800" b="1" dirty="0">
                <a:latin typeface="Aptos" panose="020B0004020202020204" pitchFamily="34" charset="0"/>
              </a:rPr>
              <a:t>Kontrola používání </a:t>
            </a:r>
            <a:r>
              <a:rPr lang="cs-CZ" altLang="cs-CZ" sz="2800" dirty="0">
                <a:latin typeface="Aptos" panose="020B0004020202020204" pitchFamily="34" charset="0"/>
              </a:rPr>
              <a:t>je na vedoucích zaměstnancích</a:t>
            </a:r>
          </a:p>
          <a:p>
            <a:pPr eaLnBrk="1" hangingPunct="1">
              <a:lnSpc>
                <a:spcPct val="90000"/>
              </a:lnSpc>
              <a:buClr>
                <a:schemeClr val="bg1">
                  <a:lumMod val="75000"/>
                </a:schemeClr>
              </a:buClr>
              <a:buFont typeface="Wingdings" panose="05000000000000000000" pitchFamily="2" charset="2"/>
              <a:buChar char=""/>
            </a:pPr>
            <a:r>
              <a:rPr lang="cs-CZ" altLang="cs-CZ" sz="2800" dirty="0">
                <a:latin typeface="Aptos" panose="020B0004020202020204" pitchFamily="34" charset="0"/>
              </a:rPr>
              <a:t>Dodržovat </a:t>
            </a:r>
            <a:r>
              <a:rPr lang="cs-CZ" altLang="cs-CZ" sz="2800" b="1" dirty="0">
                <a:latin typeface="Aptos" panose="020B0004020202020204" pitchFamily="34" charset="0"/>
              </a:rPr>
              <a:t>bezpečnostní přestávky</a:t>
            </a:r>
            <a:r>
              <a:rPr lang="cs-CZ" altLang="cs-CZ" sz="2800" dirty="0">
                <a:latin typeface="Aptos" panose="020B0004020202020204" pitchFamily="34" charset="0"/>
              </a:rPr>
              <a:t>, pokud budou nařízeny (práce v gumových rukavicích více než 2 hodiny, práce na PC)</a:t>
            </a:r>
          </a:p>
          <a:p>
            <a:pPr eaLnBrk="1" hangingPunct="1">
              <a:lnSpc>
                <a:spcPct val="90000"/>
              </a:lnSpc>
              <a:buClr>
                <a:schemeClr val="bg1">
                  <a:lumMod val="75000"/>
                </a:schemeClr>
              </a:buClr>
              <a:buFont typeface="Wingdings" panose="05000000000000000000" pitchFamily="2" charset="2"/>
              <a:buChar char=""/>
            </a:pPr>
            <a:endParaRPr lang="cs-CZ" altLang="cs-CZ" sz="2800" dirty="0">
              <a:latin typeface="Aptos" panose="020B0004020202020204" pitchFamily="34" charset="0"/>
            </a:endParaRPr>
          </a:p>
          <a:p>
            <a:pPr eaLnBrk="1" hangingPunct="1">
              <a:lnSpc>
                <a:spcPct val="90000"/>
              </a:lnSpc>
              <a:buClr>
                <a:schemeClr val="bg1">
                  <a:lumMod val="75000"/>
                </a:schemeClr>
              </a:buClr>
              <a:buFont typeface="Wingdings" panose="05000000000000000000" pitchFamily="2" charset="2"/>
              <a:buChar char=""/>
            </a:pPr>
            <a:r>
              <a:rPr lang="cs-CZ" altLang="cs-CZ" sz="2800" dirty="0">
                <a:latin typeface="Aptos" panose="020B0004020202020204" pitchFamily="34" charset="0"/>
              </a:rPr>
              <a:t>Nebezpečí při </a:t>
            </a:r>
            <a:r>
              <a:rPr lang="cs-CZ" altLang="cs-CZ" sz="2800" b="1" dirty="0">
                <a:latin typeface="Aptos" panose="020B0004020202020204" pitchFamily="34" charset="0"/>
              </a:rPr>
              <a:t>přelévání</a:t>
            </a:r>
            <a:r>
              <a:rPr lang="cs-CZ" altLang="cs-CZ" sz="2800" dirty="0">
                <a:latin typeface="Aptos" panose="020B0004020202020204" pitchFamily="34" charset="0"/>
              </a:rPr>
              <a:t> chemických látek do neoriginálních nádob!!! </a:t>
            </a:r>
            <a:r>
              <a:rPr lang="cs-CZ" altLang="cs-CZ" sz="2800" b="1" dirty="0">
                <a:latin typeface="Aptos" panose="020B0004020202020204" pitchFamily="34" charset="0"/>
              </a:rPr>
              <a:t>Musí být označena názvem a chemickou značkou!!!</a:t>
            </a:r>
          </a:p>
        </p:txBody>
      </p:sp>
    </p:spTree>
    <p:extLst>
      <p:ext uri="{BB962C8B-B14F-4D97-AF65-F5344CB8AC3E}">
        <p14:creationId xmlns:p14="http://schemas.microsoft.com/office/powerpoint/2010/main" val="3157145752"/>
      </p:ext>
    </p:extLst>
  </p:cSld>
  <p:clrMapOvr>
    <a:masterClrMapping/>
  </p:clrMapOvr>
  <p:transition advTm="5312"/>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25363" cy="1268413"/>
          </a:xfrm>
        </p:spPr>
        <p:txBody>
          <a:bodyPr/>
          <a:lstStyle/>
          <a:p>
            <a:pPr eaLnBrk="1" hangingPunct="1">
              <a:defRPr/>
            </a:pPr>
            <a:r>
              <a:rPr lang="cs-CZ" dirty="0"/>
              <a:t>Rizika na pracovišti</a:t>
            </a:r>
            <a:br>
              <a:rPr lang="cs-CZ" dirty="0"/>
            </a:br>
            <a:endParaRPr lang="cs-CZ" dirty="0"/>
          </a:p>
        </p:txBody>
      </p:sp>
      <p:sp>
        <p:nvSpPr>
          <p:cNvPr id="32771" name="Rectangle 3"/>
          <p:cNvSpPr>
            <a:spLocks noGrp="1" noChangeArrowheads="1"/>
          </p:cNvSpPr>
          <p:nvPr>
            <p:ph type="body" idx="1"/>
          </p:nvPr>
        </p:nvSpPr>
        <p:spPr>
          <a:xfrm>
            <a:off x="18637" y="980727"/>
            <a:ext cx="9106726" cy="5877273"/>
          </a:xfrm>
        </p:spPr>
        <p:txBody>
          <a:bodyPr/>
          <a:lstStyle/>
          <a:p>
            <a:pPr eaLnBrk="1" hangingPunct="1"/>
            <a:endParaRPr lang="cs-CZ" altLang="cs-CZ" sz="1400"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Vyhledání a vyhodnocení rizik - ZP § 101 odst. 1, § 102, Z 309/2006 Sb. § 9, § 10, § 22</a:t>
            </a:r>
            <a:endParaRPr lang="cs-CZ" altLang="cs-CZ"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Stanovení rizik – OZO</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Odstranění rizika na pracovištích nebo minimalizace</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Proškolení - seznámení s riziky</a:t>
            </a:r>
            <a:endParaRPr lang="cs-CZ" altLang="cs-CZ" sz="1200"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Označení bezpečnostními značkami a signály</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Výdej ochranných pracovních prostředků</a:t>
            </a:r>
          </a:p>
        </p:txBody>
      </p:sp>
    </p:spTree>
  </p:cSld>
  <p:clrMapOvr>
    <a:masterClrMapping/>
  </p:clrMapOvr>
  <p:transition advTm="5312"/>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1EFA855F-7D09-8468-BFF1-E7BE6124275B}"/>
              </a:ext>
            </a:extLst>
          </p:cNvPr>
          <p:cNvSpPr>
            <a:spLocks noGrp="1" noChangeArrowheads="1"/>
          </p:cNvSpPr>
          <p:nvPr>
            <p:ph type="title"/>
          </p:nvPr>
        </p:nvSpPr>
        <p:spPr>
          <a:xfrm>
            <a:off x="684213" y="0"/>
            <a:ext cx="7704137" cy="765175"/>
          </a:xfrm>
        </p:spPr>
        <p:txBody>
          <a:bodyPr/>
          <a:lstStyle/>
          <a:p>
            <a:pPr eaLnBrk="1" hangingPunct="1"/>
            <a:r>
              <a:rPr lang="cs-CZ" altLang="cs-CZ" dirty="0">
                <a:latin typeface="Arial" panose="020B0604020202020204" pitchFamily="34" charset="0"/>
              </a:rPr>
              <a:t>Pracovní úrazy</a:t>
            </a:r>
          </a:p>
        </p:txBody>
      </p:sp>
      <p:sp>
        <p:nvSpPr>
          <p:cNvPr id="40963" name="Rectangle 3">
            <a:extLst>
              <a:ext uri="{FF2B5EF4-FFF2-40B4-BE49-F238E27FC236}">
                <a16:creationId xmlns:a16="http://schemas.microsoft.com/office/drawing/2014/main" id="{38937C68-286C-BEE5-9013-8A2D9CF6D525}"/>
              </a:ext>
            </a:extLst>
          </p:cNvPr>
          <p:cNvSpPr>
            <a:spLocks noGrp="1" noChangeArrowheads="1"/>
          </p:cNvSpPr>
          <p:nvPr>
            <p:ph type="body" idx="1"/>
          </p:nvPr>
        </p:nvSpPr>
        <p:spPr>
          <a:xfrm>
            <a:off x="0" y="765175"/>
            <a:ext cx="9144000" cy="6092825"/>
          </a:xfrm>
        </p:spPr>
        <p:txBody>
          <a:bodyPr/>
          <a:lstStyle/>
          <a:p>
            <a:pPr eaLnBrk="1" hangingPunct="1">
              <a:lnSpc>
                <a:spcPct val="80000"/>
              </a:lnSpc>
              <a:buClr>
                <a:srgbClr val="FFC000"/>
              </a:buClr>
              <a:buFont typeface="Wingdings" panose="05000000000000000000" pitchFamily="2" charset="2"/>
              <a:buChar char="ü"/>
              <a:defRPr/>
            </a:pPr>
            <a:r>
              <a:rPr lang="cs-CZ" altLang="cs-CZ" sz="2800" dirty="0">
                <a:solidFill>
                  <a:schemeClr val="tx1"/>
                </a:solidFill>
                <a:latin typeface="Aptos" panose="020B0004020202020204" pitchFamily="34" charset="0"/>
              </a:rPr>
              <a:t>Pojem pracovní úraz - ZP § 271 k)</a:t>
            </a:r>
          </a:p>
          <a:p>
            <a:pPr eaLnBrk="1" hangingPunct="1">
              <a:lnSpc>
                <a:spcPct val="80000"/>
              </a:lnSpc>
              <a:buClr>
                <a:srgbClr val="FFC000"/>
              </a:buClr>
              <a:buFont typeface="Wingdings" panose="05000000000000000000" pitchFamily="2" charset="2"/>
              <a:buChar char="ü"/>
              <a:defRPr/>
            </a:pPr>
            <a:r>
              <a:rPr lang="cs-CZ" sz="1800" dirty="0">
                <a:solidFill>
                  <a:schemeClr val="tx1"/>
                </a:solidFill>
                <a:latin typeface="Aptos" panose="020B0004020202020204" pitchFamily="34" charset="0"/>
              </a:rPr>
              <a:t>(1) Pracovním úrazem pro účely tohoto zákona je poškození zdraví nebo smrt zaměstnance, došlo-li k nim nezávisle na jeho vůli krátkodobým, náhlým a násilným působením zevních vlivů při plnění pracovních úkolů nebo v přímé souvislosti s ním (§ 273 a 274).</a:t>
            </a:r>
          </a:p>
          <a:p>
            <a:pPr eaLnBrk="1" hangingPunct="1">
              <a:lnSpc>
                <a:spcPct val="80000"/>
              </a:lnSpc>
              <a:buClr>
                <a:srgbClr val="FFC000"/>
              </a:buClr>
              <a:buFont typeface="Wingdings" panose="05000000000000000000" pitchFamily="2" charset="2"/>
              <a:buChar char="ü"/>
              <a:defRPr/>
            </a:pPr>
            <a:r>
              <a:rPr lang="cs-CZ" altLang="cs-CZ" sz="2800" dirty="0">
                <a:solidFill>
                  <a:schemeClr val="tx1"/>
                </a:solidFill>
                <a:latin typeface="Aptos" panose="020B0004020202020204" pitchFamily="34" charset="0"/>
              </a:rPr>
              <a:t>Cesta do zaměstnání a ze zaměstnání– ZP § 274 a)</a:t>
            </a:r>
          </a:p>
          <a:p>
            <a:pPr eaLnBrk="1" hangingPunct="1">
              <a:lnSpc>
                <a:spcPct val="80000"/>
              </a:lnSpc>
              <a:buClr>
                <a:srgbClr val="FFC000"/>
              </a:buClr>
              <a:buFont typeface="Wingdings" panose="05000000000000000000" pitchFamily="2" charset="2"/>
              <a:buChar char="ü"/>
              <a:defRPr/>
            </a:pPr>
            <a:r>
              <a:rPr lang="cs-CZ" sz="1800" dirty="0">
                <a:solidFill>
                  <a:schemeClr val="tx1"/>
                </a:solidFill>
                <a:latin typeface="Aptos" panose="020B0004020202020204" pitchFamily="34" charset="0"/>
              </a:rPr>
              <a:t>(1) Cestou do zaměstnání a zpět se rozumí cesta z místa zaměstnancova bydliště (ubytování) do místa vstupu do objektu zaměstnavatele nebo na jiné místo určené k plnění pracovních úkolů a zpět;</a:t>
            </a:r>
          </a:p>
          <a:p>
            <a:pPr eaLnBrk="1" hangingPunct="1">
              <a:lnSpc>
                <a:spcPct val="80000"/>
              </a:lnSpc>
              <a:buClr>
                <a:srgbClr val="FFC000"/>
              </a:buClr>
              <a:buFont typeface="Wingdings" panose="05000000000000000000" pitchFamily="2" charset="2"/>
              <a:buChar char="ü"/>
              <a:defRPr/>
            </a:pPr>
            <a:endParaRPr lang="cs-CZ" altLang="cs-CZ" sz="2800" dirty="0">
              <a:solidFill>
                <a:schemeClr val="tx1"/>
              </a:solidFill>
              <a:latin typeface="Aptos" panose="020B0004020202020204" pitchFamily="34" charset="0"/>
            </a:endParaRPr>
          </a:p>
          <a:p>
            <a:pPr eaLnBrk="1" hangingPunct="1">
              <a:lnSpc>
                <a:spcPct val="80000"/>
              </a:lnSpc>
              <a:buClr>
                <a:srgbClr val="FFC000"/>
              </a:buClr>
              <a:buFont typeface="Wingdings" panose="05000000000000000000" pitchFamily="2" charset="2"/>
              <a:buChar char="ü"/>
              <a:defRPr/>
            </a:pPr>
            <a:r>
              <a:rPr lang="cs-CZ" altLang="cs-CZ" sz="2800" dirty="0">
                <a:solidFill>
                  <a:schemeClr val="tx1"/>
                </a:solidFill>
                <a:latin typeface="Aptos" panose="020B0004020202020204" pitchFamily="34" charset="0"/>
              </a:rPr>
              <a:t>Povinnost zaměstnance ZP § 106 odst. 4, </a:t>
            </a:r>
          </a:p>
          <a:p>
            <a:pPr eaLnBrk="1" hangingPunct="1">
              <a:lnSpc>
                <a:spcPct val="80000"/>
              </a:lnSpc>
              <a:buClr>
                <a:srgbClr val="FFC000"/>
              </a:buClr>
              <a:buFont typeface="Wingdings" panose="05000000000000000000" pitchFamily="2" charset="2"/>
              <a:buChar char="ü"/>
              <a:defRPr/>
            </a:pPr>
            <a:r>
              <a:rPr lang="cs-CZ" altLang="cs-CZ" sz="1800" dirty="0">
                <a:solidFill>
                  <a:schemeClr val="tx1"/>
                </a:solidFill>
                <a:latin typeface="Aptos" panose="020B0004020202020204" pitchFamily="34" charset="0"/>
              </a:rPr>
              <a:t>h</a:t>
            </a:r>
            <a:r>
              <a:rPr lang="cs-CZ" altLang="cs-CZ" sz="1800" dirty="0">
                <a:solidFill>
                  <a:srgbClr val="FFFF00"/>
                </a:solidFill>
                <a:latin typeface="Aptos" panose="020B0004020202020204" pitchFamily="34" charset="0"/>
              </a:rPr>
              <a:t>) bezodkladně oznamovat svému nadřízenému vedoucímu zaměstnanci </a:t>
            </a:r>
            <a:r>
              <a:rPr lang="cs-CZ" altLang="cs-CZ" sz="1800" dirty="0">
                <a:solidFill>
                  <a:schemeClr val="tx1"/>
                </a:solidFill>
                <a:latin typeface="Aptos" panose="020B0004020202020204" pitchFamily="34" charset="0"/>
              </a:rPr>
              <a:t>svůj pracovní úraz, pokud mu to jeho zdravotní stav dovolí, a pracovní úraz jiného</a:t>
            </a:r>
          </a:p>
          <a:p>
            <a:pPr eaLnBrk="1" hangingPunct="1">
              <a:lnSpc>
                <a:spcPct val="80000"/>
              </a:lnSpc>
              <a:buClr>
                <a:srgbClr val="FFC000"/>
              </a:buClr>
              <a:buFont typeface="Wingdings" panose="05000000000000000000" pitchFamily="2" charset="2"/>
              <a:buChar char="ü"/>
              <a:defRPr/>
            </a:pPr>
            <a:endParaRPr lang="cs-CZ" altLang="cs-CZ" sz="2800" dirty="0">
              <a:solidFill>
                <a:schemeClr val="tx1"/>
              </a:solidFill>
              <a:latin typeface="Aptos" panose="020B0004020202020204" pitchFamily="34" charset="0"/>
            </a:endParaRPr>
          </a:p>
          <a:p>
            <a:pPr eaLnBrk="1" hangingPunct="1">
              <a:lnSpc>
                <a:spcPct val="80000"/>
              </a:lnSpc>
              <a:buClr>
                <a:srgbClr val="FFC000"/>
              </a:buClr>
              <a:buFont typeface="Wingdings" panose="05000000000000000000" pitchFamily="2" charset="2"/>
              <a:buChar char="ü"/>
              <a:defRPr/>
            </a:pPr>
            <a:r>
              <a:rPr lang="cs-CZ" altLang="cs-CZ" sz="2800" dirty="0">
                <a:solidFill>
                  <a:schemeClr val="tx1"/>
                </a:solidFill>
                <a:latin typeface="Aptos" panose="020B0004020202020204" pitchFamily="34" charset="0"/>
              </a:rPr>
              <a:t>Povinnost zaměstnavatele ZP § 105 odst. 2, </a:t>
            </a:r>
          </a:p>
          <a:p>
            <a:pPr>
              <a:defRPr/>
            </a:pPr>
            <a:r>
              <a:rPr lang="cs-CZ" sz="1800" dirty="0">
                <a:solidFill>
                  <a:schemeClr val="tx1"/>
                </a:solidFill>
                <a:latin typeface="Aptos" panose="020B0004020202020204" pitchFamily="34" charset="0"/>
              </a:rPr>
              <a:t>(1) Zaměstnavatel, u něhož k pracovnímu úrazu došlo, </a:t>
            </a:r>
            <a:r>
              <a:rPr lang="cs-CZ" sz="1800" dirty="0">
                <a:solidFill>
                  <a:srgbClr val="FFFF00"/>
                </a:solidFill>
                <a:latin typeface="Aptos" panose="020B0004020202020204" pitchFamily="34" charset="0"/>
              </a:rPr>
              <a:t>je povinen objasnit příčiny a okolnosti vzniku tohoto úrazu za účasti zaměstnance</a:t>
            </a:r>
            <a:r>
              <a:rPr lang="cs-CZ" sz="1800" dirty="0">
                <a:solidFill>
                  <a:schemeClr val="tx1"/>
                </a:solidFill>
                <a:latin typeface="Aptos" panose="020B0004020202020204" pitchFamily="34" charset="0"/>
              </a:rPr>
              <a:t>, pokud to zdravotní stav zaměstnance dovoluje, svědků a za účasti odborové organizace a zástupce pro oblast bezpečnosti a ochrany zdraví při práci a bez vážných důvodů neměnit stav </a:t>
            </a:r>
            <a:r>
              <a:rPr lang="pl-PL" sz="1800" dirty="0">
                <a:solidFill>
                  <a:schemeClr val="tx1"/>
                </a:solidFill>
                <a:latin typeface="Aptos" panose="020B0004020202020204" pitchFamily="34" charset="0"/>
              </a:rPr>
              <a:t>na místě úrazu do doby objasnění příčin a okolností vzniku pracovního úrazu.</a:t>
            </a:r>
            <a:endParaRPr lang="cs-CZ" altLang="cs-CZ" sz="2800" dirty="0">
              <a:solidFill>
                <a:schemeClr val="tx1"/>
              </a:solidFill>
              <a:latin typeface="Aptos" panose="020B0004020202020204" pitchFamily="34" charset="0"/>
            </a:endParaRPr>
          </a:p>
          <a:p>
            <a:pPr marL="0" indent="0" eaLnBrk="1" hangingPunct="1">
              <a:lnSpc>
                <a:spcPct val="80000"/>
              </a:lnSpc>
              <a:buFont typeface="Times New Roman" panose="02020603050405020304" pitchFamily="18" charset="0"/>
              <a:buNone/>
              <a:defRPr/>
            </a:pPr>
            <a:endParaRPr lang="cs-CZ" altLang="cs-CZ" sz="2800" dirty="0">
              <a:latin typeface="Calibri" panose="020F0502020204030204" pitchFamily="34" charset="0"/>
            </a:endParaRPr>
          </a:p>
        </p:txBody>
      </p:sp>
    </p:spTree>
  </p:cSld>
  <p:clrMapOvr>
    <a:masterClrMapping/>
  </p:clrMapOvr>
  <p:transition advTm="5312"/>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3" name="Rectangle 3">
            <a:extLst>
              <a:ext uri="{FF2B5EF4-FFF2-40B4-BE49-F238E27FC236}">
                <a16:creationId xmlns:a16="http://schemas.microsoft.com/office/drawing/2014/main" id="{6EACE493-1770-769C-DB98-582DE5F1C648}"/>
              </a:ext>
            </a:extLst>
          </p:cNvPr>
          <p:cNvSpPr>
            <a:spLocks noGrp="1" noChangeArrowheads="1"/>
          </p:cNvSpPr>
          <p:nvPr>
            <p:ph type="body" idx="1"/>
          </p:nvPr>
        </p:nvSpPr>
        <p:spPr>
          <a:xfrm>
            <a:off x="0" y="7938"/>
            <a:ext cx="9144000" cy="6850062"/>
          </a:xfrm>
        </p:spPr>
        <p:txBody>
          <a:bodyPr/>
          <a:lstStyle/>
          <a:p>
            <a:pPr eaLnBrk="1" hangingPunct="1">
              <a:lnSpc>
                <a:spcPct val="80000"/>
              </a:lnSpc>
              <a:buClr>
                <a:srgbClr val="FFC000"/>
              </a:buClr>
              <a:buFont typeface="Wingdings" panose="05000000000000000000" pitchFamily="2" charset="2"/>
              <a:buChar char="ü"/>
            </a:pPr>
            <a:r>
              <a:rPr lang="cs-CZ" altLang="cs-CZ" sz="2800" dirty="0">
                <a:solidFill>
                  <a:schemeClr val="tx1"/>
                </a:solidFill>
                <a:latin typeface="Calibri" panose="020F0502020204030204" pitchFamily="34" charset="0"/>
              </a:rPr>
              <a:t>Povinnost zaměstnavatele ZP § 105 odst. 2, </a:t>
            </a:r>
          </a:p>
          <a:p>
            <a:pPr>
              <a:buFont typeface="Times New Roman" panose="02020603050405020304" pitchFamily="18" charset="0"/>
              <a:buNone/>
            </a:pPr>
            <a:r>
              <a:rPr lang="cs-CZ" altLang="cs-CZ" sz="1800" dirty="0">
                <a:solidFill>
                  <a:schemeClr val="tx1"/>
                </a:solidFill>
                <a:latin typeface="LuxiMono"/>
              </a:rPr>
              <a:t>	(2) Zaměstnavatel je povinen vést v knize úrazů evidenci o všech úrazech, i když jimi nebyla způsobena pracovní neschopnost nebo byla způsobena pracovní neschopnost nepřesahující 3 kalendářní dny.</a:t>
            </a:r>
          </a:p>
          <a:p>
            <a:pPr>
              <a:buFont typeface="Times New Roman" panose="02020603050405020304" pitchFamily="18" charset="0"/>
              <a:buNone/>
            </a:pPr>
            <a:r>
              <a:rPr lang="cs-CZ" altLang="cs-CZ" sz="1800" dirty="0">
                <a:solidFill>
                  <a:schemeClr val="tx1"/>
                </a:solidFill>
                <a:latin typeface="LuxiMono"/>
              </a:rPr>
              <a:t>	(3) Zaměstnavatel je povinen vyhotovovat záznamy a vést dokumentaci o všech pracovních úrazech, jejichž následkem došlo</a:t>
            </a:r>
          </a:p>
          <a:p>
            <a:pPr>
              <a:buFont typeface="Times New Roman" panose="02020603050405020304" pitchFamily="18" charset="0"/>
              <a:buNone/>
            </a:pPr>
            <a:r>
              <a:rPr lang="cs-CZ" altLang="cs-CZ" sz="1800" dirty="0">
                <a:solidFill>
                  <a:schemeClr val="tx1"/>
                </a:solidFill>
                <a:latin typeface="LuxiMono"/>
              </a:rPr>
              <a:t>a) ke zranění zaměstnance </a:t>
            </a:r>
            <a:r>
              <a:rPr lang="cs-CZ" altLang="cs-CZ" sz="2000" b="1" dirty="0">
                <a:solidFill>
                  <a:srgbClr val="FFFF00"/>
                </a:solidFill>
                <a:latin typeface="LuxiMono"/>
              </a:rPr>
              <a:t>s pracovní neschopností delší než 3 kalendářní dny,</a:t>
            </a:r>
          </a:p>
          <a:p>
            <a:pPr>
              <a:buFont typeface="Times New Roman" panose="02020603050405020304" pitchFamily="18" charset="0"/>
              <a:buNone/>
            </a:pPr>
            <a:r>
              <a:rPr lang="cs-CZ" altLang="cs-CZ" sz="1800" dirty="0">
                <a:solidFill>
                  <a:schemeClr val="tx1"/>
                </a:solidFill>
                <a:latin typeface="LuxiMono"/>
              </a:rPr>
              <a:t>nebo</a:t>
            </a:r>
          </a:p>
          <a:p>
            <a:pPr>
              <a:buFont typeface="Times New Roman" panose="02020603050405020304" pitchFamily="18" charset="0"/>
              <a:buNone/>
            </a:pPr>
            <a:r>
              <a:rPr lang="cs-CZ" altLang="cs-CZ" sz="1800" dirty="0">
                <a:solidFill>
                  <a:schemeClr val="tx1"/>
                </a:solidFill>
                <a:latin typeface="LuxiMono"/>
              </a:rPr>
              <a:t>b) k úmrtí zaměstnance.</a:t>
            </a:r>
          </a:p>
          <a:p>
            <a:pPr>
              <a:buFont typeface="Times New Roman" panose="02020603050405020304" pitchFamily="18" charset="0"/>
              <a:buNone/>
            </a:pPr>
            <a:r>
              <a:rPr lang="cs-CZ" altLang="cs-CZ" sz="1800" dirty="0">
                <a:solidFill>
                  <a:schemeClr val="tx1"/>
                </a:solidFill>
                <a:latin typeface="LuxiMono"/>
              </a:rPr>
              <a:t>	(5) Zaměstnavatel je povinen přijímat opatření proti opakování pracovních úrazů. </a:t>
            </a:r>
          </a:p>
          <a:p>
            <a:pPr>
              <a:buFont typeface="Times New Roman" panose="02020603050405020304" pitchFamily="18" charset="0"/>
              <a:buNone/>
            </a:pPr>
            <a:r>
              <a:rPr lang="cs-CZ" altLang="cs-CZ" sz="1800" dirty="0">
                <a:solidFill>
                  <a:schemeClr val="tx1"/>
                </a:solidFill>
                <a:latin typeface="LuxiMono"/>
              </a:rPr>
              <a:t>(tzv. rozbor pracovní úrazovosti)</a:t>
            </a:r>
          </a:p>
          <a:p>
            <a:pPr eaLnBrk="1" hangingPunct="1">
              <a:lnSpc>
                <a:spcPct val="80000"/>
              </a:lnSpc>
              <a:buClr>
                <a:srgbClr val="FFC000"/>
              </a:buClr>
              <a:buFont typeface="Wingdings" panose="05000000000000000000" pitchFamily="2" charset="2"/>
              <a:buChar char="ü"/>
            </a:pPr>
            <a:r>
              <a:rPr lang="cs-CZ" altLang="cs-CZ" sz="2800" dirty="0">
                <a:solidFill>
                  <a:schemeClr val="tx1"/>
                </a:solidFill>
                <a:latin typeface="Calibri" panose="020F0502020204030204" pitchFamily="34" charset="0"/>
              </a:rPr>
              <a:t>Zproštění se odpovědnosti – ZP § 270</a:t>
            </a:r>
          </a:p>
          <a:p>
            <a:r>
              <a:rPr lang="cs-CZ" altLang="cs-CZ" sz="1800" dirty="0">
                <a:solidFill>
                  <a:schemeClr val="tx1"/>
                </a:solidFill>
                <a:latin typeface="Calibri" panose="020F0502020204030204" pitchFamily="34" charset="0"/>
                <a:cs typeface="Calibri" panose="020F0502020204030204" pitchFamily="34" charset="0"/>
              </a:rPr>
              <a:t> (1)   Zaměstnavatel   se   zprostí   povinnosti   nahradit  škodu  nebo   nemajetkovou újmu zcela, prokáže-li, že vznikla </a:t>
            </a:r>
            <a:endParaRPr lang="cs-CZ" altLang="cs-CZ"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buFont typeface="Times New Roman" panose="02020603050405020304" pitchFamily="18" charset="0"/>
              <a:buNone/>
            </a:pPr>
            <a:r>
              <a:rPr lang="cs-CZ" altLang="cs-CZ" sz="1800" dirty="0">
                <a:solidFill>
                  <a:schemeClr val="tx1"/>
                </a:solidFill>
                <a:latin typeface="Calibri" panose="020F0502020204030204" pitchFamily="34" charset="0"/>
                <a:cs typeface="Calibri" panose="020F0502020204030204" pitchFamily="34" charset="0"/>
              </a:rPr>
              <a:t> a)  tím,  že  postižený zaměstnanec svým zaviněním porušil právní, nebo   ostatní  předpisy anebo pokyny k zajištění bezpečnosti a ochrany zdraví   při  práci,  ačkoliv  s  nimi  byl  řádně  seznámen  a jejich znalost a   dodržování byly soustavně vyžadovány a kontrolovány, nebo</a:t>
            </a:r>
          </a:p>
          <a:p>
            <a:pPr>
              <a:buFont typeface="Times New Roman" panose="02020603050405020304" pitchFamily="18" charset="0"/>
              <a:buNone/>
            </a:pPr>
            <a:r>
              <a:rPr lang="cs-CZ" altLang="cs-CZ" sz="1800" dirty="0">
                <a:solidFill>
                  <a:schemeClr val="tx1"/>
                </a:solidFill>
                <a:latin typeface="Calibri" panose="020F0502020204030204" pitchFamily="34" charset="0"/>
                <a:cs typeface="Calibri" panose="020F0502020204030204" pitchFamily="34" charset="0"/>
              </a:rPr>
              <a:t>b) v důsledku opilosti postiženého zaměstnance nebo v důsledku zneužití jiných  návykových  látek a zaměstnavatel nemohl škodě nebo nemajetkové újmě zabránit, a  že  tyto  skutečnosti  byly  jedinou příčinou škody nebo nemajetkové újmy.</a:t>
            </a:r>
            <a:endParaRPr lang="cs-CZ" altLang="cs-CZ" sz="1800" dirty="0">
              <a:solidFill>
                <a:schemeClr val="tx1"/>
              </a:solidFill>
              <a:latin typeface="LuxiMono"/>
            </a:endParaRPr>
          </a:p>
          <a:p>
            <a:pPr eaLnBrk="1" hangingPunct="1">
              <a:lnSpc>
                <a:spcPct val="80000"/>
              </a:lnSpc>
              <a:buFont typeface="Times New Roman" panose="02020603050405020304" pitchFamily="18" charset="0"/>
              <a:buNone/>
            </a:pPr>
            <a:endParaRPr lang="cs-CZ" altLang="cs-CZ" sz="2800" dirty="0">
              <a:latin typeface="Calibri" panose="020F0502020204030204" pitchFamily="34" charset="0"/>
            </a:endParaRPr>
          </a:p>
        </p:txBody>
      </p:sp>
    </p:spTree>
  </p:cSld>
  <p:clrMapOvr>
    <a:masterClrMapping/>
  </p:clrMapOvr>
  <p:transition advTm="5312"/>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3" name="Rectangle 3">
            <a:extLst>
              <a:ext uri="{FF2B5EF4-FFF2-40B4-BE49-F238E27FC236}">
                <a16:creationId xmlns:a16="http://schemas.microsoft.com/office/drawing/2014/main" id="{514EDFAB-6E54-E1EE-3EE4-B121A4481F6F}"/>
              </a:ext>
            </a:extLst>
          </p:cNvPr>
          <p:cNvSpPr>
            <a:spLocks noGrp="1" noChangeArrowheads="1"/>
          </p:cNvSpPr>
          <p:nvPr>
            <p:ph type="body" idx="1"/>
          </p:nvPr>
        </p:nvSpPr>
        <p:spPr>
          <a:xfrm>
            <a:off x="0" y="0"/>
            <a:ext cx="9144000" cy="6858001"/>
          </a:xfrm>
        </p:spPr>
        <p:txBody>
          <a:bodyPr/>
          <a:lstStyle/>
          <a:p>
            <a:pPr eaLnBrk="1" hangingPunct="1">
              <a:lnSpc>
                <a:spcPct val="80000"/>
              </a:lnSpc>
              <a:buClr>
                <a:srgbClr val="FFC000"/>
              </a:buClr>
              <a:buFont typeface="Wingdings" panose="05000000000000000000" pitchFamily="2" charset="2"/>
              <a:buChar char="ü"/>
              <a:defRPr/>
            </a:pPr>
            <a:r>
              <a:rPr lang="cs-CZ" sz="2800" dirty="0">
                <a:solidFill>
                  <a:schemeClr val="tx1"/>
                </a:solidFill>
                <a:latin typeface="Calibri" panose="020F0502020204030204" pitchFamily="34" charset="0"/>
              </a:rPr>
              <a:t>ZP –  §366</a:t>
            </a:r>
          </a:p>
          <a:p>
            <a:pPr eaLnBrk="1" hangingPunct="1">
              <a:lnSpc>
                <a:spcPct val="80000"/>
              </a:lnSpc>
              <a:buClr>
                <a:srgbClr val="FFC000"/>
              </a:buClr>
              <a:buFont typeface="Wingdings" panose="05000000000000000000" pitchFamily="2" charset="2"/>
              <a:buChar char="ü"/>
              <a:defRPr/>
            </a:pPr>
            <a:r>
              <a:rPr lang="cs-CZ" sz="2800" dirty="0">
                <a:solidFill>
                  <a:schemeClr val="tx1"/>
                </a:solidFill>
                <a:latin typeface="Calibri" panose="020F0502020204030204" pitchFamily="34" charset="0"/>
              </a:rPr>
              <a:t>(1) Zaměstnavatel odpovídá zaměstnanci za škodu vzniklou pracovním úrazem, jestliže škoda vznikla při plnění pracovních úkolů nebo v přímé souvislosti s ním.</a:t>
            </a:r>
          </a:p>
          <a:p>
            <a:pPr eaLnBrk="1" hangingPunct="1">
              <a:lnSpc>
                <a:spcPct val="80000"/>
              </a:lnSpc>
              <a:buClr>
                <a:srgbClr val="FFC000"/>
              </a:buClr>
              <a:buFont typeface="Wingdings" panose="05000000000000000000" pitchFamily="2" charset="2"/>
              <a:buChar char="ü"/>
              <a:defRPr/>
            </a:pPr>
            <a:endParaRPr lang="cs-CZ" altLang="cs-CZ" sz="2800" dirty="0">
              <a:solidFill>
                <a:schemeClr val="tx1"/>
              </a:solidFill>
              <a:latin typeface="Calibri" panose="020F0502020204030204" pitchFamily="34" charset="0"/>
            </a:endParaRPr>
          </a:p>
          <a:p>
            <a:pPr eaLnBrk="1" hangingPunct="1">
              <a:lnSpc>
                <a:spcPct val="80000"/>
              </a:lnSpc>
              <a:buClr>
                <a:srgbClr val="FFC000"/>
              </a:buClr>
              <a:buFont typeface="Wingdings" panose="05000000000000000000" pitchFamily="2" charset="2"/>
              <a:buChar char="ü"/>
              <a:defRPr/>
            </a:pPr>
            <a:r>
              <a:rPr lang="cs-CZ" altLang="cs-CZ" sz="2800" dirty="0">
                <a:solidFill>
                  <a:schemeClr val="tx1"/>
                </a:solidFill>
                <a:latin typeface="Calibri" panose="020F0502020204030204" pitchFamily="34" charset="0"/>
              </a:rPr>
              <a:t>Náhrada škody - ZP § 269 a V 125/1993 Sb. - zákonné pojištění, NV 276/2015 Sb. o odškodňování bolesti a ztížení společenského uplatnění účinné od 1.1.2023</a:t>
            </a:r>
          </a:p>
          <a:p>
            <a:pPr eaLnBrk="1" hangingPunct="1">
              <a:lnSpc>
                <a:spcPct val="80000"/>
              </a:lnSpc>
              <a:buClr>
                <a:srgbClr val="FFC000"/>
              </a:buClr>
              <a:buFont typeface="Wingdings" panose="05000000000000000000" pitchFamily="2" charset="2"/>
              <a:buChar char="ü"/>
              <a:defRPr/>
            </a:pPr>
            <a:endParaRPr lang="cs-CZ" altLang="cs-CZ" dirty="0">
              <a:solidFill>
                <a:schemeClr val="tx1"/>
              </a:solidFill>
              <a:latin typeface="Calibri" panose="020F0502020204030204" pitchFamily="34" charset="0"/>
            </a:endParaRPr>
          </a:p>
          <a:p>
            <a:pPr eaLnBrk="1" hangingPunct="1">
              <a:lnSpc>
                <a:spcPct val="80000"/>
              </a:lnSpc>
              <a:buClr>
                <a:srgbClr val="FFC000"/>
              </a:buClr>
              <a:buFont typeface="Wingdings" panose="05000000000000000000" pitchFamily="2" charset="2"/>
              <a:buChar char="ü"/>
              <a:defRPr/>
            </a:pPr>
            <a:r>
              <a:rPr lang="cs-CZ" altLang="cs-CZ" dirty="0">
                <a:solidFill>
                  <a:schemeClr val="tx1"/>
                </a:solidFill>
                <a:latin typeface="Calibri" panose="020F0502020204030204" pitchFamily="34" charset="0"/>
              </a:rPr>
              <a:t>Náhrada škody za úraz – finanční plnění</a:t>
            </a:r>
          </a:p>
          <a:p>
            <a:pPr lvl="1" eaLnBrk="1" hangingPunct="1">
              <a:lnSpc>
                <a:spcPct val="80000"/>
              </a:lnSpc>
              <a:buClr>
                <a:srgbClr val="FFC000"/>
              </a:buClr>
              <a:buFont typeface="Wingdings" panose="05000000000000000000" pitchFamily="2" charset="2"/>
              <a:buChar char="ü"/>
              <a:defRPr/>
            </a:pPr>
            <a:r>
              <a:rPr lang="cs-CZ" altLang="cs-CZ" sz="2400" dirty="0">
                <a:solidFill>
                  <a:schemeClr val="tx1"/>
                </a:solidFill>
                <a:latin typeface="Calibri" panose="020F0502020204030204" pitchFamily="34" charset="0"/>
              </a:rPr>
              <a:t>Náhrada za ztrátu na výdělku</a:t>
            </a:r>
          </a:p>
          <a:p>
            <a:pPr lvl="1" eaLnBrk="1" hangingPunct="1">
              <a:lnSpc>
                <a:spcPct val="80000"/>
              </a:lnSpc>
              <a:buClr>
                <a:srgbClr val="FFC000"/>
              </a:buClr>
              <a:buFont typeface="Wingdings" panose="05000000000000000000" pitchFamily="2" charset="2"/>
              <a:buChar char="ü"/>
              <a:defRPr/>
            </a:pPr>
            <a:r>
              <a:rPr lang="cs-CZ" altLang="cs-CZ" sz="2400" dirty="0">
                <a:solidFill>
                  <a:schemeClr val="tx1"/>
                </a:solidFill>
                <a:latin typeface="Calibri" panose="020F0502020204030204" pitchFamily="34" charset="0"/>
              </a:rPr>
              <a:t>Bolestné</a:t>
            </a:r>
          </a:p>
          <a:p>
            <a:pPr lvl="1" eaLnBrk="1" hangingPunct="1">
              <a:lnSpc>
                <a:spcPct val="80000"/>
              </a:lnSpc>
              <a:buClr>
                <a:srgbClr val="FFC000"/>
              </a:buClr>
              <a:buFont typeface="Wingdings" panose="05000000000000000000" pitchFamily="2" charset="2"/>
              <a:buChar char="ü"/>
              <a:defRPr/>
            </a:pPr>
            <a:r>
              <a:rPr lang="cs-CZ" altLang="cs-CZ" sz="2400" dirty="0">
                <a:solidFill>
                  <a:schemeClr val="tx1"/>
                </a:solidFill>
                <a:latin typeface="Calibri" panose="020F0502020204030204" pitchFamily="34" charset="0"/>
              </a:rPr>
              <a:t>Věcná škoda</a:t>
            </a:r>
          </a:p>
          <a:p>
            <a:pPr lvl="1" eaLnBrk="1" hangingPunct="1">
              <a:lnSpc>
                <a:spcPct val="80000"/>
              </a:lnSpc>
              <a:buClr>
                <a:srgbClr val="FFC000"/>
              </a:buClr>
              <a:buFont typeface="Wingdings" panose="05000000000000000000" pitchFamily="2" charset="2"/>
              <a:buChar char="ü"/>
              <a:defRPr/>
            </a:pPr>
            <a:r>
              <a:rPr lang="cs-CZ" altLang="cs-CZ" sz="2400" dirty="0">
                <a:solidFill>
                  <a:schemeClr val="tx1"/>
                </a:solidFill>
                <a:latin typeface="Calibri" panose="020F0502020204030204" pitchFamily="34" charset="0"/>
              </a:rPr>
              <a:t>Ostatní náklady spojené s léčbou</a:t>
            </a:r>
          </a:p>
          <a:p>
            <a:pPr eaLnBrk="1" hangingPunct="1">
              <a:buClr>
                <a:srgbClr val="FFC000"/>
              </a:buClr>
              <a:buFont typeface="Wingdings" panose="05000000000000000000" pitchFamily="2" charset="2"/>
              <a:buChar char=""/>
              <a:defRPr/>
            </a:pPr>
            <a:endParaRPr lang="cs-CZ" altLang="cs-CZ" sz="2400" dirty="0">
              <a:latin typeface="Calibri" panose="020F0502020204030204" pitchFamily="34" charset="0"/>
            </a:endParaRPr>
          </a:p>
          <a:p>
            <a:pPr eaLnBrk="1" hangingPunct="1">
              <a:buClr>
                <a:srgbClr val="FFC000"/>
              </a:buClr>
              <a:buFont typeface="Wingdings" panose="05000000000000000000" pitchFamily="2" charset="2"/>
              <a:buChar char=""/>
              <a:defRPr/>
            </a:pPr>
            <a:r>
              <a:rPr lang="cs-CZ" altLang="cs-CZ" sz="2400" dirty="0">
                <a:latin typeface="Calibri" panose="020F0502020204030204" pitchFamily="34" charset="0"/>
              </a:rPr>
              <a:t>Hodnota bodu na rok 2026 - 1 bod = 481,74 Kč </a:t>
            </a:r>
          </a:p>
          <a:p>
            <a:pPr eaLnBrk="1" hangingPunct="1">
              <a:buClr>
                <a:srgbClr val="FFC000"/>
              </a:buClr>
              <a:buFont typeface="Wingdings" panose="05000000000000000000" pitchFamily="2" charset="2"/>
              <a:buChar char=""/>
              <a:defRPr/>
            </a:pPr>
            <a:endParaRPr lang="cs-CZ" altLang="cs-CZ" sz="2400" dirty="0">
              <a:latin typeface="Calibri" panose="020F0502020204030204" pitchFamily="34" charset="0"/>
            </a:endParaRPr>
          </a:p>
          <a:p>
            <a:pPr eaLnBrk="1" hangingPunct="1">
              <a:lnSpc>
                <a:spcPct val="80000"/>
              </a:lnSpc>
              <a:buClr>
                <a:srgbClr val="FFC000"/>
              </a:buClr>
              <a:buFont typeface="Wingdings" panose="05000000000000000000" pitchFamily="2" charset="2"/>
              <a:buChar char="ü"/>
              <a:defRPr/>
            </a:pPr>
            <a:endParaRPr lang="cs-CZ" altLang="cs-CZ" sz="2600" dirty="0">
              <a:solidFill>
                <a:schemeClr val="tx1"/>
              </a:solidFill>
              <a:latin typeface="Calibri" panose="020F0502020204030204" pitchFamily="34" charset="0"/>
            </a:endParaRPr>
          </a:p>
          <a:p>
            <a:pPr marL="0" indent="0" eaLnBrk="1" hangingPunct="1">
              <a:lnSpc>
                <a:spcPct val="80000"/>
              </a:lnSpc>
              <a:buFont typeface="Times New Roman" panose="02020603050405020304" pitchFamily="18" charset="0"/>
              <a:buNone/>
              <a:defRPr/>
            </a:pPr>
            <a:endParaRPr lang="cs-CZ" altLang="cs-CZ" sz="2800" dirty="0">
              <a:latin typeface="Calibri" panose="020F0502020204030204" pitchFamily="34" charset="0"/>
            </a:endParaRPr>
          </a:p>
        </p:txBody>
      </p:sp>
    </p:spTree>
  </p:cSld>
  <p:clrMapOvr>
    <a:masterClrMapping/>
  </p:clrMapOvr>
  <p:transition advTm="531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F8F81-D09F-2B42-0F2E-3B8B526BEA36}"/>
            </a:ext>
          </a:extLst>
        </p:cNvPr>
        <p:cNvGrpSpPr/>
        <p:nvPr/>
      </p:nvGrpSpPr>
      <p:grpSpPr>
        <a:xfrm>
          <a:off x="0" y="0"/>
          <a:ext cx="0" cy="0"/>
          <a:chOff x="0" y="0"/>
          <a:chExt cx="0" cy="0"/>
        </a:xfrm>
      </p:grpSpPr>
      <p:sp>
        <p:nvSpPr>
          <p:cNvPr id="46083" name="Rectangle 3">
            <a:extLst>
              <a:ext uri="{FF2B5EF4-FFF2-40B4-BE49-F238E27FC236}">
                <a16:creationId xmlns:a16="http://schemas.microsoft.com/office/drawing/2014/main" id="{B3C19103-1EB7-2EAD-A84F-C74DBD60F991}"/>
              </a:ext>
            </a:extLst>
          </p:cNvPr>
          <p:cNvSpPr>
            <a:spLocks noGrp="1" noChangeArrowheads="1"/>
          </p:cNvSpPr>
          <p:nvPr>
            <p:ph type="body" idx="1"/>
          </p:nvPr>
        </p:nvSpPr>
        <p:spPr>
          <a:xfrm>
            <a:off x="0" y="1"/>
            <a:ext cx="9144000" cy="6858000"/>
          </a:xfrm>
        </p:spPr>
        <p:txBody>
          <a:bodyPr/>
          <a:lstStyle/>
          <a:p>
            <a:pPr marL="0" indent="0" algn="ctr" eaLnBrk="1" hangingPunct="1">
              <a:buClr>
                <a:srgbClr val="FFC000"/>
              </a:buClr>
              <a:buNone/>
            </a:pPr>
            <a:r>
              <a:rPr lang="cs-CZ" altLang="cs-CZ" sz="2800" b="1" dirty="0">
                <a:solidFill>
                  <a:schemeClr val="tx2"/>
                </a:solidFill>
                <a:latin typeface="Aptos" panose="020B0004020202020204" pitchFamily="34" charset="0"/>
              </a:rPr>
              <a:t>Nařízení vlády 322/2025 Sb. o povinnostech zaměstnavatele při pracovních úrazech od 1.1.2026</a:t>
            </a:r>
          </a:p>
          <a:p>
            <a:pPr marL="0" indent="0" eaLnBrk="1" hangingPunct="1">
              <a:buClr>
                <a:srgbClr val="FFC000"/>
              </a:buClr>
              <a:buNone/>
            </a:pPr>
            <a:r>
              <a:rPr lang="cs-CZ" altLang="cs-CZ" sz="2800" b="1" u="sng" dirty="0">
                <a:solidFill>
                  <a:schemeClr val="tx1"/>
                </a:solidFill>
                <a:latin typeface="Aptos" panose="020B0004020202020204" pitchFamily="34" charset="0"/>
              </a:rPr>
              <a:t>Základní změny</a:t>
            </a:r>
          </a:p>
          <a:p>
            <a:pPr eaLnBrk="1" hangingPunct="1">
              <a:buClr>
                <a:srgbClr val="FFC000"/>
              </a:buClr>
              <a:buFont typeface="Wingdings" panose="05000000000000000000" pitchFamily="2" charset="2"/>
              <a:buChar char=""/>
            </a:pPr>
            <a:r>
              <a:rPr lang="cs-CZ" altLang="cs-CZ" sz="2400" b="1" dirty="0">
                <a:solidFill>
                  <a:schemeClr val="tx1"/>
                </a:solidFill>
                <a:latin typeface="Aptos" panose="020B0004020202020204" pitchFamily="34" charset="0"/>
              </a:rPr>
              <a:t>Povinná elektronizace</a:t>
            </a:r>
            <a:r>
              <a:rPr lang="cs-CZ" altLang="cs-CZ" sz="2400" dirty="0">
                <a:solidFill>
                  <a:schemeClr val="tx1"/>
                </a:solidFill>
                <a:latin typeface="Aptos" panose="020B0004020202020204" pitchFamily="34" charset="0"/>
              </a:rPr>
              <a:t> - hlášení a zasílání záznamů o pracovních úraz (včetně závažných) je povinné pouze přes Portál SÚIP (www.suip.cz).</a:t>
            </a:r>
          </a:p>
          <a:p>
            <a:pPr eaLnBrk="1" hangingPunct="1">
              <a:buClr>
                <a:srgbClr val="FFC000"/>
              </a:buClr>
              <a:buFont typeface="Wingdings" panose="05000000000000000000" pitchFamily="2" charset="2"/>
              <a:buChar char=""/>
            </a:pPr>
            <a:r>
              <a:rPr lang="cs-CZ" altLang="cs-CZ" sz="2400" b="1" dirty="0">
                <a:solidFill>
                  <a:schemeClr val="tx1"/>
                </a:solidFill>
                <a:latin typeface="Aptos" panose="020B0004020202020204" pitchFamily="34" charset="0"/>
              </a:rPr>
              <a:t>Zrušení starých metod </a:t>
            </a:r>
            <a:r>
              <a:rPr lang="cs-CZ" altLang="cs-CZ" sz="2400" dirty="0">
                <a:solidFill>
                  <a:schemeClr val="tx1"/>
                </a:solidFill>
                <a:latin typeface="Aptos" panose="020B0004020202020204" pitchFamily="34" charset="0"/>
              </a:rPr>
              <a:t>- Datové schránky, e-maily nebo pošta pro hlášení již nejsou možné.</a:t>
            </a:r>
          </a:p>
          <a:p>
            <a:pPr eaLnBrk="1" hangingPunct="1">
              <a:buClr>
                <a:srgbClr val="FFC000"/>
              </a:buClr>
              <a:buFont typeface="Wingdings" panose="05000000000000000000" pitchFamily="2" charset="2"/>
              <a:buChar char=""/>
            </a:pPr>
            <a:r>
              <a:rPr lang="cs-CZ" altLang="cs-CZ" sz="2400" b="1" dirty="0">
                <a:solidFill>
                  <a:schemeClr val="tx1"/>
                </a:solidFill>
                <a:latin typeface="Aptos" panose="020B0004020202020204" pitchFamily="34" charset="0"/>
              </a:rPr>
              <a:t>Možnosti přihlášení </a:t>
            </a:r>
            <a:r>
              <a:rPr lang="cs-CZ" altLang="cs-CZ" sz="2400" dirty="0">
                <a:solidFill>
                  <a:schemeClr val="tx1"/>
                </a:solidFill>
                <a:latin typeface="Aptos" panose="020B0004020202020204" pitchFamily="34" charset="0"/>
              </a:rPr>
              <a:t>- přihlášení do portálu probíhá přes bankovní identitu, </a:t>
            </a:r>
            <a:r>
              <a:rPr lang="cs-CZ" altLang="cs-CZ" sz="2400" dirty="0" err="1">
                <a:solidFill>
                  <a:schemeClr val="tx1"/>
                </a:solidFill>
                <a:latin typeface="Aptos" panose="020B0004020202020204" pitchFamily="34" charset="0"/>
              </a:rPr>
              <a:t>MojeID</a:t>
            </a:r>
            <a:r>
              <a:rPr lang="cs-CZ" altLang="cs-CZ" sz="2400" dirty="0">
                <a:solidFill>
                  <a:schemeClr val="tx1"/>
                </a:solidFill>
                <a:latin typeface="Aptos" panose="020B0004020202020204" pitchFamily="34" charset="0"/>
              </a:rPr>
              <a:t>, </a:t>
            </a:r>
            <a:r>
              <a:rPr lang="cs-CZ" altLang="cs-CZ" sz="2400" dirty="0" err="1">
                <a:solidFill>
                  <a:schemeClr val="tx1"/>
                </a:solidFill>
                <a:latin typeface="Aptos" panose="020B0004020202020204" pitchFamily="34" charset="0"/>
              </a:rPr>
              <a:t>eObčanku</a:t>
            </a:r>
            <a:r>
              <a:rPr lang="cs-CZ" altLang="cs-CZ" sz="2400" dirty="0">
                <a:solidFill>
                  <a:schemeClr val="tx1"/>
                </a:solidFill>
                <a:latin typeface="Aptos" panose="020B0004020202020204" pitchFamily="34" charset="0"/>
              </a:rPr>
              <a:t> nebo jiné.</a:t>
            </a:r>
          </a:p>
          <a:p>
            <a:pPr eaLnBrk="1" hangingPunct="1">
              <a:buClr>
                <a:srgbClr val="FFC000"/>
              </a:buClr>
              <a:buFont typeface="Wingdings" panose="05000000000000000000" pitchFamily="2" charset="2"/>
              <a:buChar char=""/>
            </a:pPr>
            <a:r>
              <a:rPr lang="cs-CZ" altLang="cs-CZ" sz="2400" b="1" dirty="0">
                <a:solidFill>
                  <a:schemeClr val="tx1"/>
                </a:solidFill>
                <a:latin typeface="Aptos" panose="020B0004020202020204" pitchFamily="34" charset="0"/>
              </a:rPr>
              <a:t>Zjednodušení správy</a:t>
            </a:r>
            <a:r>
              <a:rPr lang="cs-CZ" altLang="cs-CZ" sz="2400" dirty="0">
                <a:solidFill>
                  <a:schemeClr val="tx1"/>
                </a:solidFill>
                <a:latin typeface="Aptos" panose="020B0004020202020204" pitchFamily="34" charset="0"/>
              </a:rPr>
              <a:t> - Zaměstnavatelé mají přehled o úrazech na jednom místě a mohou snadno aktualizovat záznamy.</a:t>
            </a:r>
          </a:p>
          <a:p>
            <a:pPr eaLnBrk="1" hangingPunct="1">
              <a:buClr>
                <a:srgbClr val="FFC000"/>
              </a:buClr>
              <a:buFont typeface="Wingdings" panose="05000000000000000000" pitchFamily="2" charset="2"/>
              <a:buChar char=""/>
            </a:pPr>
            <a:r>
              <a:rPr lang="cs-CZ" altLang="cs-CZ" sz="2400" b="1" dirty="0">
                <a:solidFill>
                  <a:schemeClr val="tx1"/>
                </a:solidFill>
                <a:latin typeface="Aptos" panose="020B0004020202020204" pitchFamily="34" charset="0"/>
              </a:rPr>
              <a:t>Kniha úrazů </a:t>
            </a:r>
            <a:r>
              <a:rPr lang="cs-CZ" altLang="cs-CZ" sz="2400" dirty="0">
                <a:solidFill>
                  <a:schemeClr val="tx1"/>
                </a:solidFill>
                <a:latin typeface="Aptos" panose="020B0004020202020204" pitchFamily="34" charset="0"/>
              </a:rPr>
              <a:t>- Zůstává v platnosti, může být listinná nebo elektronická. </a:t>
            </a:r>
          </a:p>
          <a:p>
            <a:pPr eaLnBrk="1" hangingPunct="1">
              <a:buClr>
                <a:srgbClr val="FFC000"/>
              </a:buClr>
              <a:buFont typeface="Wingdings" panose="05000000000000000000" pitchFamily="2" charset="2"/>
              <a:buChar char=""/>
            </a:pPr>
            <a:r>
              <a:rPr lang="cs-CZ" altLang="cs-CZ" sz="2400" b="1" dirty="0">
                <a:solidFill>
                  <a:schemeClr val="tx1"/>
                </a:solidFill>
                <a:latin typeface="Aptos" panose="020B0004020202020204" pitchFamily="34" charset="0"/>
              </a:rPr>
              <a:t>Hlášení OSVČ </a:t>
            </a:r>
            <a:r>
              <a:rPr lang="cs-CZ" altLang="cs-CZ" sz="2400" dirty="0">
                <a:solidFill>
                  <a:schemeClr val="tx1"/>
                </a:solidFill>
                <a:latin typeface="Aptos" panose="020B0004020202020204" pitchFamily="34" charset="0"/>
              </a:rPr>
              <a:t>- I osoby samostatně výdělečně činné musí hlásit své úrazy přes portál. </a:t>
            </a:r>
          </a:p>
        </p:txBody>
      </p:sp>
    </p:spTree>
    <p:extLst>
      <p:ext uri="{BB962C8B-B14F-4D97-AF65-F5344CB8AC3E}">
        <p14:creationId xmlns:p14="http://schemas.microsoft.com/office/powerpoint/2010/main" val="4282154425"/>
      </p:ext>
    </p:extLst>
  </p:cSld>
  <p:clrMapOvr>
    <a:masterClrMapping/>
  </p:clrMapOvr>
  <p:transition advTm="531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DDF6A-BEB7-DCB7-4ADE-7222B42C80C9}"/>
            </a:ext>
          </a:extLst>
        </p:cNvPr>
        <p:cNvGrpSpPr/>
        <p:nvPr/>
      </p:nvGrpSpPr>
      <p:grpSpPr>
        <a:xfrm>
          <a:off x="0" y="0"/>
          <a:ext cx="0" cy="0"/>
          <a:chOff x="0" y="0"/>
          <a:chExt cx="0" cy="0"/>
        </a:xfrm>
      </p:grpSpPr>
      <p:sp>
        <p:nvSpPr>
          <p:cNvPr id="46083" name="Rectangle 3">
            <a:extLst>
              <a:ext uri="{FF2B5EF4-FFF2-40B4-BE49-F238E27FC236}">
                <a16:creationId xmlns:a16="http://schemas.microsoft.com/office/drawing/2014/main" id="{A9ADC7F9-DE81-7A5F-2BBB-225812D7AB58}"/>
              </a:ext>
            </a:extLst>
          </p:cNvPr>
          <p:cNvSpPr>
            <a:spLocks noGrp="1" noChangeArrowheads="1"/>
          </p:cNvSpPr>
          <p:nvPr>
            <p:ph type="body" idx="1"/>
          </p:nvPr>
        </p:nvSpPr>
        <p:spPr>
          <a:xfrm>
            <a:off x="0" y="1"/>
            <a:ext cx="9144000" cy="6858000"/>
          </a:xfrm>
        </p:spPr>
        <p:txBody>
          <a:bodyPr/>
          <a:lstStyle/>
          <a:p>
            <a:pPr marL="0" indent="0" algn="ctr" eaLnBrk="1" hangingPunct="1">
              <a:buClr>
                <a:srgbClr val="FFC000"/>
              </a:buClr>
              <a:buNone/>
            </a:pPr>
            <a:r>
              <a:rPr lang="cs-CZ" altLang="cs-CZ" sz="2800" b="1" u="sng" dirty="0">
                <a:solidFill>
                  <a:schemeClr val="tx2"/>
                </a:solidFill>
                <a:latin typeface="Aptos" panose="020B0004020202020204" pitchFamily="34" charset="0"/>
              </a:rPr>
              <a:t>Dělení pracovních úrazů</a:t>
            </a:r>
          </a:p>
          <a:p>
            <a:pPr eaLnBrk="1" hangingPunct="1">
              <a:buClr>
                <a:srgbClr val="FFC000"/>
              </a:buClr>
              <a:buFont typeface="Wingdings" panose="05000000000000000000" pitchFamily="2" charset="2"/>
              <a:buChar char=""/>
            </a:pPr>
            <a:r>
              <a:rPr lang="cs-CZ" altLang="cs-CZ" sz="2800" b="1" dirty="0">
                <a:solidFill>
                  <a:schemeClr val="tx1"/>
                </a:solidFill>
                <a:latin typeface="Aptos" panose="020B0004020202020204" pitchFamily="34" charset="0"/>
              </a:rPr>
              <a:t>1/ smrtelný</a:t>
            </a:r>
          </a:p>
          <a:p>
            <a:pPr eaLnBrk="1" hangingPunct="1">
              <a:buClr>
                <a:srgbClr val="FFC000"/>
              </a:buClr>
              <a:buFont typeface="Wingdings" panose="05000000000000000000" pitchFamily="2" charset="2"/>
              <a:buChar char=""/>
            </a:pPr>
            <a:r>
              <a:rPr lang="cs-CZ" altLang="cs-CZ" sz="2800" b="1" dirty="0">
                <a:solidFill>
                  <a:schemeClr val="tx1"/>
                </a:solidFill>
                <a:latin typeface="Aptos" panose="020B0004020202020204" pitchFamily="34" charset="0"/>
              </a:rPr>
              <a:t>2/ závažný – hospitalizace více než 5 dnů, předpoklad této doby, hromadný 3+ osoby</a:t>
            </a:r>
          </a:p>
          <a:p>
            <a:pPr eaLnBrk="1" hangingPunct="1">
              <a:buClr>
                <a:srgbClr val="FFC000"/>
              </a:buClr>
              <a:buFont typeface="Wingdings" panose="05000000000000000000" pitchFamily="2" charset="2"/>
              <a:buChar char=""/>
            </a:pPr>
            <a:r>
              <a:rPr lang="cs-CZ" altLang="cs-CZ" sz="2800" b="1" dirty="0">
                <a:solidFill>
                  <a:schemeClr val="tx1"/>
                </a:solidFill>
                <a:latin typeface="Aptos" panose="020B0004020202020204" pitchFamily="34" charset="0"/>
              </a:rPr>
              <a:t>3/ PÚ s pracovní neschopností delší než 3 dny</a:t>
            </a:r>
          </a:p>
          <a:p>
            <a:pPr eaLnBrk="1" hangingPunct="1">
              <a:buClr>
                <a:srgbClr val="FFC000"/>
              </a:buClr>
              <a:buFont typeface="Wingdings" panose="05000000000000000000" pitchFamily="2" charset="2"/>
              <a:buChar char=""/>
            </a:pPr>
            <a:r>
              <a:rPr lang="cs-CZ" altLang="cs-CZ" sz="2800" b="1" dirty="0">
                <a:solidFill>
                  <a:schemeClr val="tx1"/>
                </a:solidFill>
                <a:latin typeface="Aptos" panose="020B0004020202020204" pitchFamily="34" charset="0"/>
              </a:rPr>
              <a:t>4/ PÚ  kratší než 3 dny nebo bez pracovní neschopnosti</a:t>
            </a:r>
          </a:p>
          <a:p>
            <a:pPr eaLnBrk="1" hangingPunct="1">
              <a:buClr>
                <a:srgbClr val="FFC000"/>
              </a:buClr>
              <a:buFont typeface="Wingdings" panose="05000000000000000000" pitchFamily="2" charset="2"/>
              <a:buChar char=""/>
            </a:pPr>
            <a:r>
              <a:rPr lang="cs-CZ" altLang="cs-CZ" sz="2800" b="1" dirty="0">
                <a:solidFill>
                  <a:schemeClr val="tx1"/>
                </a:solidFill>
                <a:latin typeface="Aptos" panose="020B0004020202020204" pitchFamily="34" charset="0"/>
              </a:rPr>
              <a:t>Ohlášení</a:t>
            </a:r>
          </a:p>
          <a:p>
            <a:pPr lvl="1" eaLnBrk="1" hangingPunct="1">
              <a:buClr>
                <a:srgbClr val="FFC000"/>
              </a:buClr>
              <a:buFont typeface="Wingdings" panose="05000000000000000000" pitchFamily="2" charset="2"/>
              <a:buChar char=""/>
            </a:pPr>
            <a:r>
              <a:rPr lang="cs-CZ" altLang="cs-CZ" dirty="0">
                <a:solidFill>
                  <a:schemeClr val="tx1"/>
                </a:solidFill>
                <a:latin typeface="Aptos" panose="020B0004020202020204" pitchFamily="34" charset="0"/>
              </a:rPr>
              <a:t>Ohlásí ihned na  SÚIP – </a:t>
            </a:r>
            <a:r>
              <a:rPr lang="cs-CZ" altLang="cs-CZ" b="1" dirty="0">
                <a:latin typeface="Aptos" panose="020B0004020202020204" pitchFamily="34" charset="0"/>
              </a:rPr>
              <a:t>1/ a 2/ </a:t>
            </a:r>
            <a:r>
              <a:rPr lang="cs-CZ" altLang="cs-CZ" dirty="0">
                <a:latin typeface="Aptos" panose="020B0004020202020204" pitchFamily="34" charset="0"/>
              </a:rPr>
              <a:t>elektronicky </a:t>
            </a:r>
            <a:r>
              <a:rPr lang="cs-CZ" altLang="cs-CZ" b="1" dirty="0">
                <a:latin typeface="Aptos" panose="020B0004020202020204" pitchFamily="34" charset="0"/>
              </a:rPr>
              <a:t>bez zbytečného odkladu</a:t>
            </a:r>
          </a:p>
          <a:p>
            <a:pPr eaLnBrk="1" hangingPunct="1">
              <a:buClr>
                <a:srgbClr val="FFC000"/>
              </a:buClr>
              <a:buFont typeface="Wingdings" panose="05000000000000000000" pitchFamily="2" charset="2"/>
              <a:buChar char=""/>
            </a:pPr>
            <a:r>
              <a:rPr lang="cs-CZ" altLang="cs-CZ" sz="2800" b="1" dirty="0">
                <a:solidFill>
                  <a:schemeClr val="tx1"/>
                </a:solidFill>
                <a:latin typeface="Aptos" panose="020B0004020202020204" pitchFamily="34" charset="0"/>
              </a:rPr>
              <a:t>Vyplnění </a:t>
            </a:r>
          </a:p>
          <a:p>
            <a:pPr lvl="1" eaLnBrk="1" hangingPunct="1">
              <a:buClr>
                <a:srgbClr val="FFC000"/>
              </a:buClr>
              <a:buFont typeface="Wingdings" panose="05000000000000000000" pitchFamily="2" charset="2"/>
              <a:buChar char=""/>
            </a:pPr>
            <a:r>
              <a:rPr lang="cs-CZ" altLang="cs-CZ" sz="2400" dirty="0">
                <a:solidFill>
                  <a:schemeClr val="tx1"/>
                </a:solidFill>
                <a:latin typeface="Aptos" panose="020B0004020202020204" pitchFamily="34" charset="0"/>
              </a:rPr>
              <a:t>Záznamu o pracovním úrazu se vyplní</a:t>
            </a:r>
            <a:r>
              <a:rPr lang="cs-CZ" altLang="cs-CZ" dirty="0">
                <a:solidFill>
                  <a:schemeClr val="tx1"/>
                </a:solidFill>
                <a:latin typeface="Aptos" panose="020B0004020202020204" pitchFamily="34" charset="0"/>
              </a:rPr>
              <a:t> – 1/ a 2/ a 3/</a:t>
            </a:r>
          </a:p>
          <a:p>
            <a:pPr eaLnBrk="1" hangingPunct="1">
              <a:buClr>
                <a:srgbClr val="FFC000"/>
              </a:buClr>
              <a:buFont typeface="Wingdings" panose="05000000000000000000" pitchFamily="2" charset="2"/>
              <a:buChar char=""/>
            </a:pPr>
            <a:endParaRPr lang="cs-CZ" altLang="cs-CZ" sz="1200" b="1" dirty="0">
              <a:solidFill>
                <a:schemeClr val="tx1"/>
              </a:solidFill>
              <a:latin typeface="Aptos" panose="020B0004020202020204" pitchFamily="34" charset="0"/>
            </a:endParaRPr>
          </a:p>
          <a:p>
            <a:pPr marL="0" indent="0" eaLnBrk="1" hangingPunct="1">
              <a:buClr>
                <a:srgbClr val="FFC000"/>
              </a:buClr>
              <a:buNone/>
            </a:pPr>
            <a:r>
              <a:rPr lang="cs-CZ" altLang="cs-CZ" sz="2800" b="1" dirty="0">
                <a:solidFill>
                  <a:schemeClr val="tx1"/>
                </a:solidFill>
                <a:latin typeface="Aptos" panose="020B0004020202020204" pitchFamily="34" charset="0"/>
              </a:rPr>
              <a:t>Kniha pracovních úrazů v listinné nebo elektronické</a:t>
            </a:r>
          </a:p>
        </p:txBody>
      </p:sp>
    </p:spTree>
    <p:extLst>
      <p:ext uri="{BB962C8B-B14F-4D97-AF65-F5344CB8AC3E}">
        <p14:creationId xmlns:p14="http://schemas.microsoft.com/office/powerpoint/2010/main" val="2087146197"/>
      </p:ext>
    </p:extLst>
  </p:cSld>
  <p:clrMapOvr>
    <a:masterClrMapping/>
  </p:clrMapOvr>
  <p:transition advTm="5312"/>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4F6E508-816C-5ADF-37BA-9A8503851613}"/>
            </a:ext>
          </a:extLst>
        </p:cNvPr>
        <p:cNvGrpSpPr/>
        <p:nvPr/>
      </p:nvGrpSpPr>
      <p:grpSpPr>
        <a:xfrm>
          <a:off x="0" y="0"/>
          <a:ext cx="0" cy="0"/>
          <a:chOff x="0" y="0"/>
          <a:chExt cx="0" cy="0"/>
        </a:xfrm>
      </p:grpSpPr>
      <p:sp>
        <p:nvSpPr>
          <p:cNvPr id="47106" name="Rectangle 3">
            <a:extLst>
              <a:ext uri="{FF2B5EF4-FFF2-40B4-BE49-F238E27FC236}">
                <a16:creationId xmlns:a16="http://schemas.microsoft.com/office/drawing/2014/main" id="{6289567A-ACFE-2E54-6474-BDD02F154E1C}"/>
              </a:ext>
            </a:extLst>
          </p:cNvPr>
          <p:cNvSpPr>
            <a:spLocks noGrp="1" noChangeArrowheads="1"/>
          </p:cNvSpPr>
          <p:nvPr>
            <p:ph type="body" idx="1"/>
          </p:nvPr>
        </p:nvSpPr>
        <p:spPr>
          <a:xfrm>
            <a:off x="0" y="0"/>
            <a:ext cx="9144000" cy="6858000"/>
          </a:xfrm>
        </p:spPr>
        <p:txBody>
          <a:bodyPr/>
          <a:lstStyle/>
          <a:p>
            <a:pPr eaLnBrk="1" hangingPunct="1">
              <a:buClr>
                <a:srgbClr val="FFC000"/>
              </a:buClr>
              <a:buFont typeface="Wingdings" panose="05000000000000000000" pitchFamily="2" charset="2"/>
              <a:buChar char=""/>
            </a:pPr>
            <a:r>
              <a:rPr lang="cs-CZ" altLang="cs-CZ" sz="2800" dirty="0">
                <a:latin typeface="Aptos" panose="020B0004020202020204" pitchFamily="34" charset="0"/>
              </a:rPr>
              <a:t>Vyplní Záznam o pracovním úrazu</a:t>
            </a:r>
          </a:p>
          <a:p>
            <a:pPr lvl="2" eaLnBrk="1" hangingPunct="1">
              <a:buClr>
                <a:srgbClr val="FFC000"/>
              </a:buClr>
              <a:buFont typeface="Wingdings" panose="05000000000000000000" pitchFamily="2" charset="2"/>
              <a:buChar char=""/>
            </a:pPr>
            <a:r>
              <a:rPr lang="cs-CZ" altLang="cs-CZ" sz="2000" dirty="0">
                <a:latin typeface="Aptos" panose="020B0004020202020204" pitchFamily="34" charset="0"/>
              </a:rPr>
              <a:t>Neprodleně</a:t>
            </a:r>
          </a:p>
          <a:p>
            <a:pPr lvl="2" eaLnBrk="1" hangingPunct="1">
              <a:buClr>
                <a:srgbClr val="FFC000"/>
              </a:buClr>
              <a:buFont typeface="Wingdings" panose="05000000000000000000" pitchFamily="2" charset="2"/>
              <a:buChar char=""/>
            </a:pPr>
            <a:r>
              <a:rPr lang="cs-CZ" altLang="cs-CZ" sz="2000" dirty="0">
                <a:latin typeface="Aptos" panose="020B0004020202020204" pitchFamily="34" charset="0"/>
              </a:rPr>
              <a:t>Uchovává se 10let</a:t>
            </a:r>
          </a:p>
          <a:p>
            <a:pPr eaLnBrk="1" hangingPunct="1">
              <a:buClr>
                <a:srgbClr val="FFC000"/>
              </a:buClr>
              <a:buFont typeface="Wingdings" panose="05000000000000000000" pitchFamily="2" charset="2"/>
              <a:buChar char=""/>
            </a:pPr>
            <a:r>
              <a:rPr lang="cs-CZ" altLang="cs-CZ" sz="2800" dirty="0">
                <a:latin typeface="Aptos" panose="020B0004020202020204" pitchFamily="34" charset="0"/>
              </a:rPr>
              <a:t>Zaslání záznamu – přes portál SÚIP </a:t>
            </a:r>
          </a:p>
          <a:p>
            <a:pPr lvl="1" eaLnBrk="1" hangingPunct="1">
              <a:buClr>
                <a:srgbClr val="FFC000"/>
              </a:buClr>
              <a:buFont typeface="Wingdings" panose="05000000000000000000" pitchFamily="2" charset="2"/>
              <a:buChar char=""/>
            </a:pPr>
            <a:r>
              <a:rPr lang="cs-CZ" altLang="cs-CZ" sz="2400" dirty="0">
                <a:latin typeface="Aptos" panose="020B0004020202020204" pitchFamily="34" charset="0"/>
              </a:rPr>
              <a:t>Do 15 pracovních dnů</a:t>
            </a:r>
          </a:p>
          <a:p>
            <a:pPr lvl="2" eaLnBrk="1" hangingPunct="1">
              <a:buClr>
                <a:srgbClr val="FFC000"/>
              </a:buClr>
              <a:buFont typeface="Wingdings" panose="05000000000000000000" pitchFamily="2" charset="2"/>
              <a:buChar char=""/>
            </a:pPr>
            <a:r>
              <a:rPr lang="cs-CZ" altLang="cs-CZ" sz="2000" dirty="0">
                <a:latin typeface="Aptos" panose="020B0004020202020204" pitchFamily="34" charset="0"/>
              </a:rPr>
              <a:t>Příslušnému OIP</a:t>
            </a:r>
          </a:p>
          <a:p>
            <a:pPr lvl="2" eaLnBrk="1" hangingPunct="1">
              <a:buClr>
                <a:srgbClr val="FFC000"/>
              </a:buClr>
              <a:buFont typeface="Wingdings" panose="05000000000000000000" pitchFamily="2" charset="2"/>
              <a:buChar char=""/>
            </a:pPr>
            <a:r>
              <a:rPr lang="cs-CZ" altLang="cs-CZ" sz="2000" dirty="0">
                <a:latin typeface="Aptos" panose="020B0004020202020204" pitchFamily="34" charset="0"/>
              </a:rPr>
              <a:t>Zdravotní pojišťovna zaměstnance</a:t>
            </a:r>
          </a:p>
          <a:p>
            <a:pPr lvl="2" eaLnBrk="1" hangingPunct="1">
              <a:buClr>
                <a:srgbClr val="FFC000"/>
              </a:buClr>
              <a:buFont typeface="Wingdings" panose="05000000000000000000" pitchFamily="2" charset="2"/>
              <a:buChar char=""/>
            </a:pPr>
            <a:r>
              <a:rPr lang="cs-CZ" altLang="cs-CZ" sz="2000" dirty="0">
                <a:latin typeface="Aptos" panose="020B0004020202020204" pitchFamily="34" charset="0"/>
              </a:rPr>
              <a:t>(Policie ČR při spáchání trestného činu)</a:t>
            </a:r>
          </a:p>
          <a:p>
            <a:pPr eaLnBrk="1" hangingPunct="1">
              <a:buClr>
                <a:srgbClr val="FFC000"/>
              </a:buClr>
              <a:buFont typeface="Wingdings" panose="05000000000000000000" pitchFamily="2" charset="2"/>
              <a:buChar char=""/>
            </a:pPr>
            <a:r>
              <a:rPr lang="cs-CZ" altLang="cs-CZ" sz="2800" dirty="0">
                <a:latin typeface="Aptos" panose="020B0004020202020204" pitchFamily="34" charset="0"/>
              </a:rPr>
              <a:t>Zaměstnavatel zašle Záznam</a:t>
            </a:r>
          </a:p>
          <a:p>
            <a:pPr lvl="2" eaLnBrk="1" hangingPunct="1">
              <a:buClr>
                <a:srgbClr val="FFC000"/>
              </a:buClr>
              <a:buFont typeface="Wingdings" panose="05000000000000000000" pitchFamily="2" charset="2"/>
              <a:buChar char=""/>
            </a:pPr>
            <a:r>
              <a:rPr lang="cs-CZ" altLang="cs-CZ" sz="2000" dirty="0">
                <a:latin typeface="Aptos" panose="020B0004020202020204" pitchFamily="34" charset="0"/>
              </a:rPr>
              <a:t>Pro účely likvidace pojistné události podklady OJ pojišťovny - podpisy</a:t>
            </a:r>
          </a:p>
          <a:p>
            <a:pPr eaLnBrk="1" hangingPunct="1">
              <a:buClr>
                <a:srgbClr val="FFC000"/>
              </a:buClr>
              <a:buFont typeface="Wingdings" panose="05000000000000000000" pitchFamily="2" charset="2"/>
              <a:buChar char=""/>
              <a:defRPr/>
            </a:pPr>
            <a:r>
              <a:rPr lang="cs-CZ" altLang="cs-CZ" sz="2800" dirty="0">
                <a:latin typeface="Aptos" panose="020B0004020202020204" pitchFamily="34" charset="0"/>
              </a:rPr>
              <a:t>Škola zašle:</a:t>
            </a:r>
          </a:p>
          <a:p>
            <a:pPr lvl="2" eaLnBrk="1" hangingPunct="1">
              <a:buClr>
                <a:srgbClr val="FFC000"/>
              </a:buClr>
              <a:buFont typeface="Wingdings" panose="05000000000000000000" pitchFamily="2" charset="2"/>
              <a:buChar char=""/>
              <a:defRPr/>
            </a:pPr>
            <a:r>
              <a:rPr lang="cs-CZ" altLang="cs-CZ" sz="1800" dirty="0">
                <a:latin typeface="Aptos" panose="020B0004020202020204" pitchFamily="34" charset="0"/>
              </a:rPr>
              <a:t>Pro účely likvidace pojistné události všechny podklady OJ pojišťovny a tato provede náhradu do 30 dnů. Náhradu poskytuje přímo pojišťovna, ne zaměstnavatel</a:t>
            </a:r>
          </a:p>
          <a:p>
            <a:pPr eaLnBrk="1" hangingPunct="1">
              <a:buClr>
                <a:srgbClr val="FFC000"/>
              </a:buClr>
              <a:buFont typeface="Wingdings" panose="05000000000000000000" pitchFamily="2" charset="2"/>
              <a:buChar char=""/>
              <a:defRPr/>
            </a:pPr>
            <a:r>
              <a:rPr lang="cs-CZ" altLang="cs-CZ" sz="2600" dirty="0">
                <a:latin typeface="Aptos" panose="020B0004020202020204" pitchFamily="34" charset="0"/>
              </a:rPr>
              <a:t>Aktualizace:</a:t>
            </a:r>
          </a:p>
          <a:p>
            <a:pPr lvl="2" eaLnBrk="1" hangingPunct="1">
              <a:buClr>
                <a:srgbClr val="FFC000"/>
              </a:buClr>
              <a:buFont typeface="Wingdings" panose="05000000000000000000" pitchFamily="2" charset="2"/>
              <a:buChar char=""/>
              <a:defRPr/>
            </a:pPr>
            <a:r>
              <a:rPr lang="cs-CZ" altLang="cs-CZ" sz="1800" dirty="0">
                <a:latin typeface="Aptos" panose="020B0004020202020204" pitchFamily="34" charset="0"/>
              </a:rPr>
              <a:t>Skutečnosti, které vedou ke změně údajů bez zbytečného odkladu změnit - SÚIP</a:t>
            </a:r>
          </a:p>
          <a:p>
            <a:pPr eaLnBrk="1" hangingPunct="1">
              <a:buClr>
                <a:srgbClr val="FFC000"/>
              </a:buClr>
              <a:buFont typeface="Wingdings" panose="05000000000000000000" pitchFamily="2" charset="2"/>
              <a:buChar char=""/>
            </a:pPr>
            <a:endParaRPr lang="cs-CZ" altLang="cs-CZ" sz="1200" dirty="0">
              <a:latin typeface="Calibri" panose="020F0502020204030204" pitchFamily="34" charset="0"/>
            </a:endParaRPr>
          </a:p>
        </p:txBody>
      </p:sp>
    </p:spTree>
    <p:extLst>
      <p:ext uri="{BB962C8B-B14F-4D97-AF65-F5344CB8AC3E}">
        <p14:creationId xmlns:p14="http://schemas.microsoft.com/office/powerpoint/2010/main" val="779008754"/>
      </p:ext>
    </p:extLst>
  </p:cSld>
  <p:clrMapOvr>
    <a:masterClrMapping/>
  </p:clrMapOvr>
  <p:transition advTm="531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72940-A0C3-CA70-EE15-DF00A586F17F}"/>
            </a:ext>
          </a:extLst>
        </p:cNvPr>
        <p:cNvGrpSpPr/>
        <p:nvPr/>
      </p:nvGrpSpPr>
      <p:grpSpPr>
        <a:xfrm>
          <a:off x="0" y="0"/>
          <a:ext cx="0" cy="0"/>
          <a:chOff x="0" y="0"/>
          <a:chExt cx="0" cy="0"/>
        </a:xfrm>
      </p:grpSpPr>
      <p:sp>
        <p:nvSpPr>
          <p:cNvPr id="47106" name="Rectangle 3">
            <a:extLst>
              <a:ext uri="{FF2B5EF4-FFF2-40B4-BE49-F238E27FC236}">
                <a16:creationId xmlns:a16="http://schemas.microsoft.com/office/drawing/2014/main" id="{469EC694-388B-D2CF-FE3F-C44F135B00DA}"/>
              </a:ext>
            </a:extLst>
          </p:cNvPr>
          <p:cNvSpPr>
            <a:spLocks noGrp="1" noChangeArrowheads="1"/>
          </p:cNvSpPr>
          <p:nvPr>
            <p:ph type="body" idx="1"/>
          </p:nvPr>
        </p:nvSpPr>
        <p:spPr>
          <a:xfrm>
            <a:off x="0" y="0"/>
            <a:ext cx="9144000" cy="6858000"/>
          </a:xfrm>
        </p:spPr>
        <p:txBody>
          <a:bodyPr/>
          <a:lstStyle/>
          <a:p>
            <a:pPr eaLnBrk="1" hangingPunct="1">
              <a:buClr>
                <a:srgbClr val="FFC000"/>
              </a:buClr>
              <a:buFont typeface="Wingdings" panose="05000000000000000000" pitchFamily="2" charset="2"/>
              <a:buChar char=""/>
              <a:defRPr/>
            </a:pPr>
            <a:endParaRPr lang="cs-CZ" altLang="cs-CZ" sz="1800" dirty="0">
              <a:solidFill>
                <a:schemeClr val="tx2"/>
              </a:solidFill>
              <a:latin typeface="Aptos" panose="020B0004020202020204" pitchFamily="34" charset="0"/>
            </a:endParaRPr>
          </a:p>
          <a:p>
            <a:pPr eaLnBrk="1" hangingPunct="1">
              <a:buClr>
                <a:srgbClr val="FFC000"/>
              </a:buClr>
              <a:buFont typeface="Wingdings" panose="05000000000000000000" pitchFamily="2" charset="2"/>
              <a:buChar char=""/>
              <a:defRPr/>
            </a:pPr>
            <a:endParaRPr lang="cs-CZ" altLang="cs-CZ" sz="1800" dirty="0">
              <a:solidFill>
                <a:schemeClr val="tx2"/>
              </a:solidFill>
              <a:latin typeface="Aptos" panose="020B0004020202020204" pitchFamily="34" charset="0"/>
            </a:endParaRPr>
          </a:p>
          <a:p>
            <a:pPr eaLnBrk="1" hangingPunct="1">
              <a:buClr>
                <a:srgbClr val="FFC000"/>
              </a:buClr>
              <a:buFont typeface="Wingdings" panose="05000000000000000000" pitchFamily="2" charset="2"/>
              <a:buChar char=""/>
              <a:defRPr/>
            </a:pPr>
            <a:endParaRPr lang="cs-CZ" altLang="cs-CZ" sz="1800" dirty="0">
              <a:solidFill>
                <a:schemeClr val="tx2"/>
              </a:solidFill>
              <a:latin typeface="Aptos" panose="020B0004020202020204" pitchFamily="34" charset="0"/>
            </a:endParaRPr>
          </a:p>
          <a:p>
            <a:pPr eaLnBrk="1" hangingPunct="1">
              <a:buClr>
                <a:srgbClr val="FFC000"/>
              </a:buClr>
              <a:buFont typeface="Wingdings" panose="05000000000000000000" pitchFamily="2" charset="2"/>
              <a:buChar char=""/>
              <a:defRPr/>
            </a:pPr>
            <a:r>
              <a:rPr lang="cs-CZ" altLang="cs-CZ" sz="2400" dirty="0">
                <a:solidFill>
                  <a:schemeClr val="tx2"/>
                </a:solidFill>
                <a:latin typeface="Aptos" panose="020B0004020202020204" pitchFamily="34" charset="0"/>
              </a:rPr>
              <a:t>Uživatelská příručka:</a:t>
            </a:r>
          </a:p>
          <a:p>
            <a:pPr eaLnBrk="1" hangingPunct="1">
              <a:buClr>
                <a:srgbClr val="FFC000"/>
              </a:buClr>
              <a:buFont typeface="Wingdings" panose="05000000000000000000" pitchFamily="2" charset="2"/>
              <a:buChar char=""/>
              <a:defRPr/>
            </a:pPr>
            <a:r>
              <a:rPr lang="cs-CZ" altLang="cs-CZ" sz="2400" dirty="0">
                <a:solidFill>
                  <a:schemeClr val="tx2"/>
                </a:solidFill>
                <a:latin typeface="Aptos" panose="020B0004020202020204" pitchFamily="34" charset="0"/>
              </a:rPr>
              <a:t>https://suip.gov.cz/web/suip/ohlaseni-pracovniho-urazu</a:t>
            </a:r>
          </a:p>
          <a:p>
            <a:pPr eaLnBrk="1" hangingPunct="1">
              <a:buClr>
                <a:srgbClr val="FFC000"/>
              </a:buClr>
              <a:buFont typeface="Wingdings" panose="05000000000000000000" pitchFamily="2" charset="2"/>
              <a:buChar char=""/>
              <a:defRPr/>
            </a:pPr>
            <a:r>
              <a:rPr lang="cs-CZ" altLang="cs-CZ" sz="2400" dirty="0">
                <a:solidFill>
                  <a:schemeClr val="tx1"/>
                </a:solidFill>
                <a:latin typeface="Aptos" panose="020B0004020202020204" pitchFamily="34" charset="0"/>
              </a:rPr>
              <a:t>V případě, že jediným statutárním zástupcem zaměstnavatele je:</a:t>
            </a:r>
          </a:p>
          <a:p>
            <a:pPr lvl="1" eaLnBrk="1" hangingPunct="1">
              <a:buClr>
                <a:srgbClr val="FFC000"/>
              </a:buClr>
              <a:buFont typeface="Wingdings" panose="05000000000000000000" pitchFamily="2" charset="2"/>
              <a:buChar char=""/>
              <a:defRPr/>
            </a:pPr>
            <a:r>
              <a:rPr lang="cs-CZ" altLang="cs-CZ" sz="1800" dirty="0">
                <a:solidFill>
                  <a:schemeClr val="tx1"/>
                </a:solidFill>
                <a:latin typeface="Aptos" panose="020B0004020202020204" pitchFamily="34" charset="0"/>
              </a:rPr>
              <a:t>fyzická osoba cizí státní příslušnosti, která není občanem členského státu EU nebo je občanem Bulharska, Finska, Irska, Maďarska a Řecka, a tato osoba se není schopna do portálu SÚIP přihlásit prostřednictvím International ID </a:t>
            </a:r>
            <a:r>
              <a:rPr lang="cs-CZ" altLang="cs-CZ" sz="1800" dirty="0" err="1">
                <a:solidFill>
                  <a:schemeClr val="tx1"/>
                </a:solidFill>
                <a:latin typeface="Aptos" panose="020B0004020202020204" pitchFamily="34" charset="0"/>
              </a:rPr>
              <a:t>Gateway</a:t>
            </a:r>
            <a:r>
              <a:rPr lang="cs-CZ" altLang="cs-CZ" sz="1800" dirty="0">
                <a:solidFill>
                  <a:schemeClr val="tx1"/>
                </a:solidFill>
                <a:latin typeface="Aptos" panose="020B0004020202020204" pitchFamily="34" charset="0"/>
              </a:rPr>
              <a:t>, NIA ID, </a:t>
            </a:r>
            <a:r>
              <a:rPr lang="cs-CZ" altLang="cs-CZ" sz="1800" dirty="0" err="1">
                <a:solidFill>
                  <a:schemeClr val="tx1"/>
                </a:solidFill>
                <a:latin typeface="Aptos" panose="020B0004020202020204" pitchFamily="34" charset="0"/>
              </a:rPr>
              <a:t>eObčanky</a:t>
            </a:r>
            <a:r>
              <a:rPr lang="cs-CZ" altLang="cs-CZ" sz="1800" dirty="0">
                <a:solidFill>
                  <a:schemeClr val="tx1"/>
                </a:solidFill>
                <a:latin typeface="Aptos" panose="020B0004020202020204" pitchFamily="34" charset="0"/>
              </a:rPr>
              <a:t>, Mobilního klíče eGovernmentu, bankovní identity, </a:t>
            </a:r>
            <a:r>
              <a:rPr lang="cs-CZ" altLang="cs-CZ" sz="1800" dirty="0" err="1">
                <a:solidFill>
                  <a:schemeClr val="tx1"/>
                </a:solidFill>
                <a:latin typeface="Aptos" panose="020B0004020202020204" pitchFamily="34" charset="0"/>
              </a:rPr>
              <a:t>MojeID</a:t>
            </a:r>
            <a:r>
              <a:rPr lang="cs-CZ" altLang="cs-CZ" sz="1800" dirty="0">
                <a:solidFill>
                  <a:schemeClr val="tx1"/>
                </a:solidFill>
                <a:latin typeface="Aptos" panose="020B0004020202020204" pitchFamily="34" charset="0"/>
              </a:rPr>
              <a:t>, ani I. CA Identity,</a:t>
            </a:r>
          </a:p>
          <a:p>
            <a:pPr lvl="1" eaLnBrk="1" hangingPunct="1">
              <a:buClr>
                <a:srgbClr val="FFC000"/>
              </a:buClr>
              <a:buFont typeface="Wingdings" panose="05000000000000000000" pitchFamily="2" charset="2"/>
              <a:buChar char=""/>
              <a:defRPr/>
            </a:pPr>
            <a:r>
              <a:rPr lang="cs-CZ" altLang="cs-CZ" sz="1800" dirty="0">
                <a:solidFill>
                  <a:schemeClr val="tx1"/>
                </a:solidFill>
                <a:latin typeface="Aptos" panose="020B0004020202020204" pitchFamily="34" charset="0"/>
              </a:rPr>
              <a:t>právnická osoba,</a:t>
            </a:r>
          </a:p>
          <a:p>
            <a:pPr lvl="1" eaLnBrk="1" hangingPunct="1">
              <a:buClr>
                <a:srgbClr val="FFC000"/>
              </a:buClr>
              <a:buFont typeface="Wingdings" panose="05000000000000000000" pitchFamily="2" charset="2"/>
              <a:buChar char=""/>
              <a:defRPr/>
            </a:pPr>
            <a:r>
              <a:rPr lang="cs-CZ" altLang="cs-CZ" sz="1800" dirty="0">
                <a:solidFill>
                  <a:schemeClr val="tx1"/>
                </a:solidFill>
                <a:latin typeface="Aptos" panose="020B0004020202020204" pitchFamily="34" charset="0"/>
              </a:rPr>
              <a:t>fyzická osoba cizí státní příslušnosti, která se do portálu přihlásí, ale nemůže zde zastupovat osobu, již je statutárním zástupcem,</a:t>
            </a:r>
          </a:p>
          <a:p>
            <a:pPr marL="0" indent="0" eaLnBrk="1" hangingPunct="1">
              <a:buClr>
                <a:srgbClr val="FFC000"/>
              </a:buClr>
              <a:buNone/>
              <a:defRPr/>
            </a:pPr>
            <a:r>
              <a:rPr lang="cs-CZ" altLang="cs-CZ" sz="2400" dirty="0">
                <a:solidFill>
                  <a:schemeClr val="tx1"/>
                </a:solidFill>
                <a:latin typeface="Aptos" panose="020B0004020202020204" pitchFamily="34" charset="0"/>
              </a:rPr>
              <a:t>kontaktujte  SÚIP na emailové adrese portal@suip.cz. </a:t>
            </a:r>
          </a:p>
        </p:txBody>
      </p:sp>
    </p:spTree>
    <p:extLst>
      <p:ext uri="{BB962C8B-B14F-4D97-AF65-F5344CB8AC3E}">
        <p14:creationId xmlns:p14="http://schemas.microsoft.com/office/powerpoint/2010/main" val="526318691"/>
      </p:ext>
    </p:extLst>
  </p:cSld>
  <p:clrMapOvr>
    <a:masterClrMapping/>
  </p:clrMapOvr>
  <p:transition advTm="5312"/>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8130" name="Objekt 5">
            <a:extLst>
              <a:ext uri="{FF2B5EF4-FFF2-40B4-BE49-F238E27FC236}">
                <a16:creationId xmlns:a16="http://schemas.microsoft.com/office/drawing/2014/main" id="{6A03DE53-FAE7-34C0-5263-2437889C66EA}"/>
              </a:ext>
            </a:extLst>
          </p:cNvPr>
          <p:cNvGraphicFramePr>
            <a:graphicFrameLocks noChangeAspect="1"/>
          </p:cNvGraphicFramePr>
          <p:nvPr/>
        </p:nvGraphicFramePr>
        <p:xfrm>
          <a:off x="2124075" y="41275"/>
          <a:ext cx="4799013" cy="6792913"/>
        </p:xfrm>
        <a:graphic>
          <a:graphicData uri="http://schemas.openxmlformats.org/presentationml/2006/ole">
            <mc:AlternateContent xmlns:mc="http://schemas.openxmlformats.org/markup-compatibility/2006">
              <mc:Choice xmlns:v="urn:schemas-microsoft-com:vml" Requires="v">
                <p:oleObj spid="_x0000_s1026" name="Acrobat Document" r:id="rId3" imgW="5667139" imgH="8019880" progId="Acrobat.Document.DC">
                  <p:embed/>
                </p:oleObj>
              </mc:Choice>
              <mc:Fallback>
                <p:oleObj name="Acrobat Document" r:id="rId3" imgW="5667139" imgH="8019880" progId="Acrobat.Document.DC">
                  <p:embed/>
                  <p:pic>
                    <p:nvPicPr>
                      <p:cNvPr id="48130" name="Objekt 5">
                        <a:extLst>
                          <a:ext uri="{FF2B5EF4-FFF2-40B4-BE49-F238E27FC236}">
                            <a16:creationId xmlns:a16="http://schemas.microsoft.com/office/drawing/2014/main" id="{6A03DE53-FAE7-34C0-5263-2437889C66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41275"/>
                        <a:ext cx="4799013" cy="679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advTm="531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a:extLst>
              <a:ext uri="{FF2B5EF4-FFF2-40B4-BE49-F238E27FC236}">
                <a16:creationId xmlns:a16="http://schemas.microsoft.com/office/drawing/2014/main" id="{58D45398-7D8F-E3A8-DB63-9517492B72D6}"/>
              </a:ext>
            </a:extLst>
          </p:cNvPr>
          <p:cNvGraphicFramePr>
            <a:graphicFrameLocks noChangeAspect="1"/>
          </p:cNvGraphicFramePr>
          <p:nvPr/>
        </p:nvGraphicFramePr>
        <p:xfrm>
          <a:off x="1907704" y="-55965"/>
          <a:ext cx="4896544" cy="6929329"/>
        </p:xfrm>
        <a:graphic>
          <a:graphicData uri="http://schemas.openxmlformats.org/presentationml/2006/ole">
            <mc:AlternateContent xmlns:mc="http://schemas.openxmlformats.org/markup-compatibility/2006">
              <mc:Choice xmlns:v="urn:schemas-microsoft-com:vml" Requires="v">
                <p:oleObj spid="_x0000_s2050" name="Acrobat Document" r:id="rId3" imgW="5667139" imgH="8019880" progId="Acrobat.Document.DC">
                  <p:embed/>
                </p:oleObj>
              </mc:Choice>
              <mc:Fallback>
                <p:oleObj name="Acrobat Document" r:id="rId3" imgW="5667139" imgH="8019880" progId="Acrobat.Document.DC">
                  <p:embed/>
                  <p:pic>
                    <p:nvPicPr>
                      <p:cNvPr id="2" name="Objekt 1">
                        <a:extLst>
                          <a:ext uri="{FF2B5EF4-FFF2-40B4-BE49-F238E27FC236}">
                            <a16:creationId xmlns:a16="http://schemas.microsoft.com/office/drawing/2014/main" id="{58D45398-7D8F-E3A8-DB63-9517492B72D6}"/>
                          </a:ext>
                        </a:extLst>
                      </p:cNvPr>
                      <p:cNvPicPr/>
                      <p:nvPr/>
                    </p:nvPicPr>
                    <p:blipFill>
                      <a:blip r:embed="rId4"/>
                      <a:stretch>
                        <a:fillRect/>
                      </a:stretch>
                    </p:blipFill>
                    <p:spPr>
                      <a:xfrm>
                        <a:off x="1907704" y="-55965"/>
                        <a:ext cx="4896544" cy="6929329"/>
                      </a:xfrm>
                      <a:prstGeom prst="rect">
                        <a:avLst/>
                      </a:prstGeom>
                    </p:spPr>
                  </p:pic>
                </p:oleObj>
              </mc:Fallback>
            </mc:AlternateContent>
          </a:graphicData>
        </a:graphic>
      </p:graphicFrame>
    </p:spTree>
  </p:cSld>
  <p:clrMapOvr>
    <a:masterClrMapping/>
  </p:clrMapOvr>
  <p:transition advTm="5312"/>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Text Box 2">
            <a:extLst>
              <a:ext uri="{FF2B5EF4-FFF2-40B4-BE49-F238E27FC236}">
                <a16:creationId xmlns:a16="http://schemas.microsoft.com/office/drawing/2014/main" id="{929909CF-133B-5B12-0C4C-3110CA1D98EC}"/>
              </a:ext>
            </a:extLst>
          </p:cNvPr>
          <p:cNvSpPr txBox="1">
            <a:spLocks noChangeArrowheads="1"/>
          </p:cNvSpPr>
          <p:nvPr/>
        </p:nvSpPr>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1pPr>
            <a:lvl2pPr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5pPr>
            <a:lvl6pPr marL="2514600" indent="-228600" defTabSz="449263"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6pPr>
            <a:lvl7pPr marL="2971800" indent="-228600" defTabSz="449263"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7pPr>
            <a:lvl8pPr marL="3429000" indent="-228600" defTabSz="449263"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8pPr>
            <a:lvl9pPr marL="3886200" indent="-228600" defTabSz="449263"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SimSun" panose="02010600030101010101" pitchFamily="2" charset="-122"/>
              </a:defRPr>
            </a:lvl9pPr>
          </a:lstStyle>
          <a:p>
            <a:pPr eaLnBrk="1" hangingPunct="1">
              <a:lnSpc>
                <a:spcPct val="90000"/>
              </a:lnSpc>
              <a:spcBef>
                <a:spcPts val="300"/>
              </a:spcBef>
              <a:buClr>
                <a:srgbClr val="FF0000"/>
              </a:buClr>
              <a:buSzPct val="80000"/>
              <a:buFont typeface="Wingdings" panose="05000000000000000000" pitchFamily="2" charset="2"/>
              <a:buChar char="ü"/>
            </a:pPr>
            <a:endParaRPr lang="cs-CZ" altLang="cs-CZ" sz="1200" dirty="0">
              <a:solidFill>
                <a:schemeClr val="tx2"/>
              </a:solidFill>
              <a:latin typeface="Calibri" panose="020F0502020204030204" pitchFamily="34" charset="0"/>
              <a:cs typeface="Calibri" panose="020F0502020204030204" pitchFamily="34" charset="0"/>
            </a:endParaRPr>
          </a:p>
          <a:p>
            <a:pPr algn="just" eaLnBrk="1" hangingPunct="1">
              <a:lnSpc>
                <a:spcPct val="90000"/>
              </a:lnSpc>
              <a:spcBef>
                <a:spcPts val="450"/>
              </a:spcBef>
              <a:buClr>
                <a:srgbClr val="FF0000"/>
              </a:buClr>
              <a:buSzPct val="80000"/>
              <a:buFont typeface="Wingdings" panose="05000000000000000000" pitchFamily="2" charset="2"/>
              <a:buChar char="ü"/>
            </a:pPr>
            <a:endParaRPr lang="cs-CZ" altLang="cs-CZ" sz="3200" dirty="0">
              <a:solidFill>
                <a:schemeClr val="tx1"/>
              </a:solidFill>
              <a:latin typeface="Calibri" panose="020F0502020204030204" pitchFamily="34" charset="0"/>
              <a:cs typeface="Calibri" panose="020F0502020204030204" pitchFamily="34" charset="0"/>
            </a:endParaRPr>
          </a:p>
          <a:p>
            <a:pPr algn="just" eaLnBrk="1" hangingPunct="1">
              <a:lnSpc>
                <a:spcPct val="90000"/>
              </a:lnSpc>
              <a:spcBef>
                <a:spcPts val="450"/>
              </a:spcBef>
              <a:buClr>
                <a:srgbClr val="FF0000"/>
              </a:buClr>
              <a:buSzPct val="80000"/>
              <a:buFont typeface="Wingdings" panose="05000000000000000000" pitchFamily="2" charset="2"/>
              <a:buChar char="ü"/>
            </a:pPr>
            <a:endParaRPr lang="cs-CZ" altLang="cs-CZ" sz="3200" dirty="0">
              <a:solidFill>
                <a:schemeClr val="tx1"/>
              </a:solidFill>
              <a:latin typeface="Calibri" panose="020F0502020204030204" pitchFamily="34" charset="0"/>
              <a:cs typeface="Calibri" panose="020F0502020204030204" pitchFamily="34" charset="0"/>
            </a:endParaRPr>
          </a:p>
          <a:p>
            <a:pPr algn="just" eaLnBrk="1" hangingPunct="1">
              <a:lnSpc>
                <a:spcPct val="90000"/>
              </a:lnSpc>
              <a:spcBef>
                <a:spcPts val="450"/>
              </a:spcBef>
              <a:buClr>
                <a:srgbClr val="FF0000"/>
              </a:buClr>
              <a:buSzPct val="80000"/>
              <a:buFont typeface="Wingdings" panose="05000000000000000000" pitchFamily="2" charset="2"/>
              <a:buChar char="ü"/>
            </a:pPr>
            <a:r>
              <a:rPr lang="cs-CZ" altLang="cs-CZ" sz="3200" dirty="0">
                <a:solidFill>
                  <a:schemeClr val="tx1"/>
                </a:solidFill>
                <a:latin typeface="Calibri" panose="020F0502020204030204" pitchFamily="34" charset="0"/>
                <a:cs typeface="Calibri" panose="020F0502020204030204" pitchFamily="34" charset="0"/>
              </a:rPr>
              <a:t>V 64/2005 Sb.</a:t>
            </a:r>
            <a:r>
              <a:rPr lang="cs-CZ" altLang="cs-CZ" sz="2800" dirty="0">
                <a:solidFill>
                  <a:schemeClr val="tx1"/>
                </a:solidFill>
                <a:latin typeface="Calibri" panose="020F0502020204030204" pitchFamily="34" charset="0"/>
                <a:cs typeface="Calibri" panose="020F0502020204030204" pitchFamily="34" charset="0"/>
              </a:rPr>
              <a:t> </a:t>
            </a:r>
            <a:r>
              <a:rPr lang="cs-CZ" altLang="cs-CZ" sz="1800" dirty="0">
                <a:solidFill>
                  <a:schemeClr val="tx1"/>
                </a:solidFill>
                <a:latin typeface="Calibri" panose="020F0502020204030204" pitchFamily="34" charset="0"/>
                <a:cs typeface="Calibri" panose="020F0502020204030204" pitchFamily="34" charset="0"/>
              </a:rPr>
              <a:t>o evidenci úrazů dětí, žáků a studentů, ve znění pozdějších předpisů - </a:t>
            </a:r>
            <a:r>
              <a:rPr lang="cs-CZ" altLang="cs-CZ" sz="1800" dirty="0">
                <a:solidFill>
                  <a:srgbClr val="FFFF00"/>
                </a:solidFill>
                <a:latin typeface="Calibri" panose="020F0502020204030204" pitchFamily="34" charset="0"/>
                <a:cs typeface="Calibri" panose="020F0502020204030204" pitchFamily="34" charset="0"/>
              </a:rPr>
              <a:t>novela vyhlášky 150/2025 Sb., která je účinná od 1. 9. 2025 </a:t>
            </a:r>
            <a:endParaRPr lang="cs-CZ" altLang="cs-CZ" sz="1800" dirty="0">
              <a:solidFill>
                <a:schemeClr val="tx1"/>
              </a:solidFill>
              <a:latin typeface="Calibri" panose="020F0502020204030204" pitchFamily="34" charset="0"/>
              <a:cs typeface="Calibri" panose="020F0502020204030204" pitchFamily="34" charset="0"/>
            </a:endParaRPr>
          </a:p>
          <a:p>
            <a:pPr algn="just" eaLnBrk="1" hangingPunct="1">
              <a:lnSpc>
                <a:spcPct val="90000"/>
              </a:lnSpc>
              <a:spcBef>
                <a:spcPts val="450"/>
              </a:spcBef>
              <a:buClr>
                <a:srgbClr val="FF0000"/>
              </a:buClr>
              <a:buSzPct val="80000"/>
              <a:buFont typeface="Wingdings" panose="05000000000000000000" pitchFamily="2" charset="2"/>
              <a:buChar char="ü"/>
            </a:pPr>
            <a:endParaRPr lang="cs-CZ" altLang="cs-CZ" dirty="0">
              <a:solidFill>
                <a:schemeClr val="tx1"/>
              </a:solidFill>
              <a:latin typeface="Calibri" panose="020F0502020204030204" pitchFamily="34" charset="0"/>
              <a:cs typeface="Calibri" panose="020F0502020204030204" pitchFamily="34" charset="0"/>
            </a:endParaRPr>
          </a:p>
          <a:p>
            <a:pPr algn="just" eaLnBrk="1" hangingPunct="1">
              <a:lnSpc>
                <a:spcPct val="90000"/>
              </a:lnSpc>
              <a:spcBef>
                <a:spcPts val="450"/>
              </a:spcBef>
              <a:buClr>
                <a:srgbClr val="FF0000"/>
              </a:buClr>
              <a:buSzPct val="80000"/>
              <a:buFont typeface="Wingdings" panose="05000000000000000000" pitchFamily="2" charset="2"/>
              <a:buChar char="ü"/>
            </a:pPr>
            <a:r>
              <a:rPr lang="cs-CZ" altLang="cs-CZ" dirty="0">
                <a:solidFill>
                  <a:schemeClr val="tx1"/>
                </a:solidFill>
                <a:latin typeface="Calibri" panose="020F0502020204030204" pitchFamily="34" charset="0"/>
                <a:cs typeface="Calibri" panose="020F0502020204030204" pitchFamily="34" charset="0"/>
              </a:rPr>
              <a:t>Definice školního úrazu</a:t>
            </a:r>
          </a:p>
          <a:p>
            <a:pPr algn="just" eaLnBrk="1" hangingPunct="1">
              <a:lnSpc>
                <a:spcPct val="90000"/>
              </a:lnSpc>
              <a:spcBef>
                <a:spcPts val="450"/>
              </a:spcBef>
              <a:buClr>
                <a:srgbClr val="FF0000"/>
              </a:buClr>
              <a:buSzPct val="80000"/>
              <a:buFont typeface="Wingdings" panose="05000000000000000000" pitchFamily="2" charset="2"/>
              <a:buChar char="ü"/>
            </a:pPr>
            <a:r>
              <a:rPr lang="cs-CZ" altLang="cs-CZ" dirty="0">
                <a:solidFill>
                  <a:schemeClr val="tx1"/>
                </a:solidFill>
                <a:latin typeface="Calibri" panose="020F0502020204030204" pitchFamily="34" charset="0"/>
                <a:cs typeface="Calibri" panose="020F0502020204030204" pitchFamily="34" charset="0"/>
              </a:rPr>
              <a:t>Postup při školním úrazu</a:t>
            </a:r>
          </a:p>
          <a:p>
            <a:pPr algn="just" eaLnBrk="1" hangingPunct="1">
              <a:lnSpc>
                <a:spcPct val="90000"/>
              </a:lnSpc>
              <a:spcBef>
                <a:spcPts val="450"/>
              </a:spcBef>
              <a:buClr>
                <a:srgbClr val="FF0000"/>
              </a:buClr>
              <a:buSzPct val="80000"/>
              <a:buFont typeface="Wingdings" panose="05000000000000000000" pitchFamily="2" charset="2"/>
              <a:buChar char="ü"/>
            </a:pPr>
            <a:r>
              <a:rPr lang="cs-CZ" altLang="cs-CZ" dirty="0">
                <a:solidFill>
                  <a:schemeClr val="tx1"/>
                </a:solidFill>
                <a:latin typeface="Calibri" panose="020F0502020204030204" pitchFamily="34" charset="0"/>
                <a:cs typeface="Calibri" panose="020F0502020204030204" pitchFamily="34" charset="0"/>
              </a:rPr>
              <a:t>Kniha školních úrazů</a:t>
            </a:r>
          </a:p>
          <a:p>
            <a:pPr algn="just" eaLnBrk="1" hangingPunct="1">
              <a:lnSpc>
                <a:spcPct val="90000"/>
              </a:lnSpc>
              <a:spcBef>
                <a:spcPts val="450"/>
              </a:spcBef>
              <a:buClr>
                <a:srgbClr val="FF0000"/>
              </a:buClr>
              <a:buSzPct val="80000"/>
              <a:buFont typeface="Wingdings" panose="05000000000000000000" pitchFamily="2" charset="2"/>
              <a:buChar char="ü"/>
            </a:pPr>
            <a:r>
              <a:rPr lang="cs-CZ" altLang="cs-CZ" dirty="0">
                <a:solidFill>
                  <a:srgbClr val="FFFF0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https://inspis.csicr.cz/pipe/Login</a:t>
            </a:r>
            <a:endParaRPr lang="cs-CZ" altLang="cs-CZ" dirty="0">
              <a:solidFill>
                <a:srgbClr val="FFFF00"/>
              </a:solidFill>
              <a:latin typeface="Calibri" panose="020F0502020204030204" pitchFamily="34" charset="0"/>
              <a:cs typeface="Calibri" panose="020F0502020204030204" pitchFamily="34" charset="0"/>
            </a:endParaRPr>
          </a:p>
          <a:p>
            <a:pPr algn="just" eaLnBrk="1" hangingPunct="1">
              <a:lnSpc>
                <a:spcPct val="90000"/>
              </a:lnSpc>
              <a:spcBef>
                <a:spcPts val="450"/>
              </a:spcBef>
              <a:buClr>
                <a:srgbClr val="FF0000"/>
              </a:buClr>
              <a:buSzPct val="80000"/>
              <a:buFont typeface="Wingdings" panose="05000000000000000000" pitchFamily="2" charset="2"/>
              <a:buChar char="ü"/>
            </a:pPr>
            <a:endParaRPr lang="cs-CZ" altLang="cs-CZ" dirty="0">
              <a:solidFill>
                <a:schemeClr val="tx1"/>
              </a:solidFill>
              <a:latin typeface="Calibri" panose="020F0502020204030204" pitchFamily="34" charset="0"/>
              <a:cs typeface="Calibri" panose="020F0502020204030204" pitchFamily="34" charset="0"/>
            </a:endParaRPr>
          </a:p>
          <a:p>
            <a:pPr algn="just" eaLnBrk="1" hangingPunct="1">
              <a:lnSpc>
                <a:spcPct val="90000"/>
              </a:lnSpc>
              <a:spcBef>
                <a:spcPts val="700"/>
              </a:spcBef>
              <a:buClr>
                <a:srgbClr val="FF0000"/>
              </a:buClr>
              <a:buSzPct val="80000"/>
              <a:buFont typeface="Wingdings" panose="05000000000000000000" pitchFamily="2" charset="2"/>
              <a:buChar char="ü"/>
            </a:pPr>
            <a:r>
              <a:rPr lang="cs-CZ" altLang="cs-CZ" sz="2800" dirty="0">
                <a:solidFill>
                  <a:schemeClr val="tx1"/>
                </a:solidFill>
                <a:latin typeface="Calibri" panose="020F0502020204030204" pitchFamily="34" charset="0"/>
                <a:cs typeface="Calibri" panose="020F0502020204030204" pitchFamily="34" charset="0"/>
              </a:rPr>
              <a:t>Odpovědnost subjektivní – SVČ 89/2012 Sb., </a:t>
            </a:r>
          </a:p>
          <a:p>
            <a:pPr lvl="2" algn="just" eaLnBrk="1" hangingPunct="1">
              <a:lnSpc>
                <a:spcPct val="90000"/>
              </a:lnSpc>
              <a:spcBef>
                <a:spcPts val="700"/>
              </a:spcBef>
              <a:buClr>
                <a:srgbClr val="FF0000"/>
              </a:buClr>
              <a:buSzPct val="80000"/>
              <a:buFont typeface="Wingdings" panose="05000000000000000000" pitchFamily="2" charset="2"/>
              <a:buChar char="ü"/>
            </a:pPr>
            <a:r>
              <a:rPr lang="cs-CZ" altLang="cs-CZ" sz="1800" dirty="0">
                <a:solidFill>
                  <a:schemeClr val="tx1"/>
                </a:solidFill>
                <a:latin typeface="Calibri" panose="020F0502020204030204" pitchFamily="34" charset="0"/>
                <a:cs typeface="Calibri" panose="020F0502020204030204" pitchFamily="34" charset="0"/>
              </a:rPr>
              <a:t>Občanský zákoník§2921	</a:t>
            </a:r>
          </a:p>
          <a:p>
            <a:pPr algn="just" eaLnBrk="1" hangingPunct="1">
              <a:lnSpc>
                <a:spcPct val="90000"/>
              </a:lnSpc>
              <a:spcBef>
                <a:spcPts val="300"/>
              </a:spcBef>
              <a:buClr>
                <a:srgbClr val="FF0000"/>
              </a:buClr>
              <a:buSzPct val="80000"/>
              <a:buFont typeface="Wingdings" panose="05000000000000000000" pitchFamily="2" charset="2"/>
              <a:buChar char="ü"/>
            </a:pPr>
            <a:endParaRPr lang="cs-CZ" altLang="cs-CZ" sz="1100" dirty="0">
              <a:solidFill>
                <a:schemeClr val="tx1"/>
              </a:solidFill>
              <a:latin typeface="Calibri" panose="020F0502020204030204" pitchFamily="34" charset="0"/>
              <a:cs typeface="Calibri" panose="020F0502020204030204" pitchFamily="34" charset="0"/>
            </a:endParaRPr>
          </a:p>
          <a:p>
            <a:pPr algn="just" eaLnBrk="1" hangingPunct="1">
              <a:lnSpc>
                <a:spcPct val="90000"/>
              </a:lnSpc>
              <a:spcBef>
                <a:spcPts val="700"/>
              </a:spcBef>
              <a:buClr>
                <a:srgbClr val="FF0000"/>
              </a:buClr>
              <a:buSzPct val="80000"/>
              <a:buFont typeface="Wingdings" panose="05000000000000000000" pitchFamily="2" charset="2"/>
              <a:buChar char="ü"/>
            </a:pPr>
            <a:r>
              <a:rPr lang="cs-CZ" altLang="cs-CZ" sz="2800" dirty="0">
                <a:solidFill>
                  <a:schemeClr val="tx1"/>
                </a:solidFill>
                <a:latin typeface="Calibri" panose="020F0502020204030204" pitchFamily="34" charset="0"/>
                <a:cs typeface="Calibri" panose="020F0502020204030204" pitchFamily="34" charset="0"/>
              </a:rPr>
              <a:t>Odpovědnost objektivní – Z 262/2005 Sb., </a:t>
            </a:r>
          </a:p>
          <a:p>
            <a:pPr lvl="2" algn="just" eaLnBrk="1" hangingPunct="1">
              <a:lnSpc>
                <a:spcPct val="90000"/>
              </a:lnSpc>
              <a:spcBef>
                <a:spcPts val="800"/>
              </a:spcBef>
              <a:buClr>
                <a:srgbClr val="FF0000"/>
              </a:buClr>
              <a:buSzPct val="90000"/>
              <a:buFont typeface="Wingdings" panose="05000000000000000000" pitchFamily="2" charset="2"/>
              <a:buChar char="ü"/>
            </a:pPr>
            <a:r>
              <a:rPr lang="cs-CZ" altLang="cs-CZ" sz="1800" dirty="0">
                <a:solidFill>
                  <a:schemeClr val="tx1"/>
                </a:solidFill>
                <a:latin typeface="Calibri" panose="020F0502020204030204" pitchFamily="34" charset="0"/>
                <a:cs typeface="Calibri" panose="020F0502020204030204" pitchFamily="34" charset="0"/>
              </a:rPr>
              <a:t>MŠ, ZŠ, SŠ, ZUŠ -  ZP § 391</a:t>
            </a:r>
          </a:p>
          <a:p>
            <a:pPr algn="just" eaLnBrk="1" hangingPunct="1">
              <a:lnSpc>
                <a:spcPct val="90000"/>
              </a:lnSpc>
              <a:spcBef>
                <a:spcPts val="800"/>
              </a:spcBef>
              <a:buClr>
                <a:srgbClr val="FF0000"/>
              </a:buClr>
              <a:buSzPct val="80000"/>
              <a:buFont typeface="Wingdings" panose="05000000000000000000" pitchFamily="2" charset="2"/>
              <a:buChar char="ü"/>
            </a:pPr>
            <a:r>
              <a:rPr lang="cs-CZ" altLang="cs-CZ" sz="2800" dirty="0">
                <a:solidFill>
                  <a:schemeClr val="tx1"/>
                </a:solidFill>
                <a:latin typeface="Calibri" panose="020F0502020204030204" pitchFamily="34" charset="0"/>
                <a:cs typeface="Calibri" panose="020F0502020204030204" pitchFamily="34" charset="0"/>
              </a:rPr>
              <a:t>Rozbor školní úrazovosti - za školní rok</a:t>
            </a:r>
          </a:p>
          <a:p>
            <a:pPr eaLnBrk="1" hangingPunct="1">
              <a:lnSpc>
                <a:spcPct val="90000"/>
              </a:lnSpc>
              <a:spcBef>
                <a:spcPts val="800"/>
              </a:spcBef>
              <a:buClr>
                <a:srgbClr val="3366FF"/>
              </a:buClr>
              <a:buSzPct val="80000"/>
              <a:buFont typeface="Wingdings" panose="05000000000000000000" pitchFamily="2" charset="2"/>
              <a:buNone/>
            </a:pPr>
            <a:endParaRPr lang="cs-CZ" altLang="cs-CZ" sz="3200" dirty="0">
              <a:solidFill>
                <a:srgbClr val="FFFFFF"/>
              </a:solidFill>
            </a:endParaRPr>
          </a:p>
        </p:txBody>
      </p:sp>
      <p:sp>
        <p:nvSpPr>
          <p:cNvPr id="3" name="Text Box 1">
            <a:extLst>
              <a:ext uri="{FF2B5EF4-FFF2-40B4-BE49-F238E27FC236}">
                <a16:creationId xmlns:a16="http://schemas.microsoft.com/office/drawing/2014/main" id="{C5DC4BD2-1E0E-3403-09F8-5167D7014D5C}"/>
              </a:ext>
            </a:extLst>
          </p:cNvPr>
          <p:cNvSpPr txBox="1">
            <a:spLocks noChangeArrowheads="1"/>
          </p:cNvSpPr>
          <p:nvPr/>
        </p:nvSpPr>
        <p:spPr bwMode="auto">
          <a:xfrm>
            <a:off x="685800" y="228601"/>
            <a:ext cx="8316913" cy="608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160" tIns="46080" rIns="92160" bIns="46080" anchor="ctr"/>
          <a:lstStyle>
            <a:lvl1pPr>
              <a:spcBef>
                <a:spcPts val="8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Times New Roman" panose="02020603050405020304" pitchFamily="18" charset="0"/>
                <a:ea typeface="SimSun" panose="02010600030101010101" pitchFamily="2" charset="-122"/>
              </a:defRPr>
            </a:lvl1pPr>
            <a:lvl2pPr>
              <a:spcBef>
                <a:spcPts val="7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Times New Roman" panose="02020603050405020304" pitchFamily="18" charset="0"/>
                <a:ea typeface="SimSun" panose="02010600030101010101" pitchFamily="2" charset="-122"/>
              </a:defRPr>
            </a:lvl2pPr>
            <a:lvl3pPr>
              <a:spcBef>
                <a:spcPts val="6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Times New Roman" panose="02020603050405020304" pitchFamily="18" charset="0"/>
                <a:ea typeface="SimSun" panose="02010600030101010101" pitchFamily="2" charset="-122"/>
              </a:defRPr>
            </a:lvl3pPr>
            <a:lvl4pPr>
              <a:spcBef>
                <a:spcPts val="5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4pPr>
            <a:lvl5pPr>
              <a:spcBef>
                <a:spcPts val="5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9pPr>
          </a:lstStyle>
          <a:p>
            <a:pPr algn="ctr" eaLnBrk="1" hangingPunct="1">
              <a:spcBef>
                <a:spcPct val="0"/>
              </a:spcBef>
              <a:buClrTx/>
              <a:buFontTx/>
              <a:buNone/>
            </a:pPr>
            <a:r>
              <a:rPr lang="cs-CZ" altLang="cs-CZ" sz="4400" dirty="0">
                <a:solidFill>
                  <a:schemeClr val="tx2"/>
                </a:solidFill>
                <a:latin typeface="Arial" panose="020B0604020202020204" pitchFamily="34" charset="0"/>
              </a:rPr>
              <a:t>Školní úrazy</a:t>
            </a:r>
          </a:p>
        </p:txBody>
      </p:sp>
    </p:spTree>
  </p:cSld>
  <p:clrMapOvr>
    <a:masterClrMapping/>
  </p:clrMapOvr>
  <p:transition advTm="5312"/>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93D8EAF-4424-39F1-367F-87A1B3B2FF8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B859522-979E-8662-9428-312D8164D81E}"/>
              </a:ext>
            </a:extLst>
          </p:cNvPr>
          <p:cNvSpPr>
            <a:spLocks noChangeArrowheads="1"/>
          </p:cNvSpPr>
          <p:nvPr/>
        </p:nvSpPr>
        <p:spPr bwMode="auto">
          <a:xfrm>
            <a:off x="0" y="457693"/>
            <a:ext cx="9144000"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cs-CZ" altLang="cs-CZ" sz="3200" dirty="0">
                <a:solidFill>
                  <a:schemeClr val="tx1"/>
                </a:solidFill>
                <a:latin typeface="Aptos" panose="020B0004020202020204" pitchFamily="34" charset="0"/>
                <a:ea typeface="Aptos" panose="020B0004020202020204" pitchFamily="34" charset="0"/>
                <a:cs typeface="Times New Roman" panose="02020603050405020304" pitchFamily="18" charset="0"/>
              </a:rPr>
              <a:t>§ 1 Kniha úrazů</a:t>
            </a:r>
          </a:p>
          <a:p>
            <a:pPr marL="0" marR="0" lvl="0" indent="0" algn="l" defTabSz="914400" rtl="0" eaLnBrk="0" fontAlgn="base" latinLnBrk="0" hangingPunct="0">
              <a:lnSpc>
                <a:spcPct val="100000"/>
              </a:lnSpc>
              <a:spcBef>
                <a:spcPct val="0"/>
              </a:spcBef>
              <a:spcAft>
                <a:spcPct val="0"/>
              </a:spcAft>
              <a:buClrTx/>
              <a:buSzTx/>
              <a:buFontTx/>
              <a:buNone/>
              <a:tabLst/>
            </a:pPr>
            <a:r>
              <a:rPr lang="cs-CZ" altLang="cs-CZ" dirty="0">
                <a:solidFill>
                  <a:schemeClr val="tx1"/>
                </a:solidFill>
                <a:latin typeface="Aptos" panose="020B0004020202020204" pitchFamily="34" charset="0"/>
                <a:ea typeface="Aptos" panose="020B0004020202020204" pitchFamily="34" charset="0"/>
                <a:cs typeface="Times New Roman" panose="02020603050405020304" pitchFamily="18" charset="0"/>
              </a:rPr>
              <a:t>(</a:t>
            </a:r>
            <a:r>
              <a:rPr kumimoji="0" lang="cs-CZ" altLang="cs-CZ"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1) V knize úrazů se evidují všechny úrazy dětí, žáků a studentů (dále jen „úraz“), ke kterým došlo při činnostech uvedených v § 29 odst. 2 školského zákona, a to nejpozději do </a:t>
            </a:r>
            <a:r>
              <a:rPr kumimoji="0" lang="cs-CZ" altLang="cs-CZ" b="0" i="0" u="none" strike="sngStrike" cap="none" normalizeH="0" baseline="0" dirty="0">
                <a:ln>
                  <a:noFill/>
                </a:ln>
                <a:solidFill>
                  <a:srgbClr val="FF0000"/>
                </a:solidFill>
                <a:effectLst/>
                <a:latin typeface="Aptos" panose="020B0004020202020204" pitchFamily="34" charset="0"/>
                <a:ea typeface="Aptos" panose="020B0004020202020204" pitchFamily="34" charset="0"/>
                <a:cs typeface="Times New Roman" panose="02020603050405020304" pitchFamily="18" charset="0"/>
              </a:rPr>
              <a:t>24 hodin od okamžik</a:t>
            </a:r>
            <a:r>
              <a:rPr kumimoji="0" lang="cs-CZ" altLang="cs-CZ" b="0" i="0" u="none" strike="noStrike" cap="none" normalizeH="0" baseline="0" dirty="0">
                <a:ln>
                  <a:noFill/>
                </a:ln>
                <a:solidFill>
                  <a:srgbClr val="FF0000"/>
                </a:solidFill>
                <a:effectLst/>
                <a:latin typeface="Aptos" panose="020B0004020202020204" pitchFamily="34" charset="0"/>
                <a:ea typeface="Aptos" panose="020B0004020202020204" pitchFamily="34" charset="0"/>
                <a:cs typeface="Times New Roman" panose="02020603050405020304" pitchFamily="18" charset="0"/>
              </a:rPr>
              <a:t>u </a:t>
            </a:r>
            <a:r>
              <a:rPr kumimoji="0" lang="cs-CZ" altLang="cs-CZ" b="1" i="0" u="sng" strike="noStrike" cap="none" normalizeH="0" baseline="0" dirty="0">
                <a:ln>
                  <a:noFill/>
                </a:ln>
                <a:solidFill>
                  <a:srgbClr val="FFFF00"/>
                </a:solidFill>
                <a:effectLst/>
                <a:latin typeface="Aptos" panose="020B0004020202020204" pitchFamily="34" charset="0"/>
                <a:ea typeface="Aptos" panose="020B0004020202020204" pitchFamily="34" charset="0"/>
                <a:cs typeface="Times New Roman" panose="02020603050405020304" pitchFamily="18" charset="0"/>
              </a:rPr>
              <a:t>konce vyučovacího dne následujícího po dni</a:t>
            </a:r>
            <a:r>
              <a:rPr kumimoji="0" lang="cs-CZ" altLang="cs-CZ" b="0" i="0" u="none" strike="noStrike" cap="none" normalizeH="0" baseline="0" dirty="0">
                <a:ln>
                  <a:noFill/>
                </a:ln>
                <a:solidFill>
                  <a:srgbClr val="FFFF00"/>
                </a:solidFill>
                <a:effectLst/>
                <a:latin typeface="Aptos" panose="020B0004020202020204" pitchFamily="34" charset="0"/>
                <a:ea typeface="Aptos" panose="020B0004020202020204" pitchFamily="34" charset="0"/>
                <a:cs typeface="Times New Roman" panose="02020603050405020304" pitchFamily="18" charset="0"/>
              </a:rPr>
              <a:t>, kdy se </a:t>
            </a:r>
            <a:r>
              <a:rPr kumimoji="0" lang="cs-CZ" altLang="cs-CZ" b="1" i="0" u="sng" strike="noStrike" cap="none" normalizeH="0" baseline="0" dirty="0">
                <a:ln>
                  <a:noFill/>
                </a:ln>
                <a:solidFill>
                  <a:srgbClr val="FFFF00"/>
                </a:solidFill>
                <a:effectLst/>
                <a:latin typeface="Aptos" panose="020B0004020202020204" pitchFamily="34" charset="0"/>
                <a:ea typeface="Aptos" panose="020B0004020202020204" pitchFamily="34" charset="0"/>
                <a:cs typeface="Times New Roman" panose="02020603050405020304" pitchFamily="18" charset="0"/>
              </a:rPr>
              <a:t>právnická osoba vykonávající činnost školy nebo školského zařízení (dále jen „</a:t>
            </a:r>
            <a:r>
              <a:rPr kumimoji="0" lang="cs-CZ" altLang="cs-CZ"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škola nebo školské zařízení</a:t>
            </a:r>
            <a:r>
              <a:rPr kumimoji="0" lang="cs-CZ" altLang="cs-CZ" b="1" i="0" u="sng" strike="noStrike" cap="none" normalizeH="0" baseline="0" dirty="0">
                <a:ln>
                  <a:noFill/>
                </a:ln>
                <a:solidFill>
                  <a:srgbClr val="008080"/>
                </a:solidFill>
                <a:effectLst/>
                <a:latin typeface="Aptos" panose="020B0004020202020204" pitchFamily="34" charset="0"/>
                <a:ea typeface="Aptos" panose="020B0004020202020204" pitchFamily="34" charset="0"/>
                <a:cs typeface="Times New Roman" panose="02020603050405020304" pitchFamily="18" charset="0"/>
              </a:rPr>
              <a:t>“) </a:t>
            </a:r>
            <a:r>
              <a:rPr kumimoji="0" lang="cs-CZ" altLang="cs-CZ"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o úrazu dozví. </a:t>
            </a: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b="1" i="0" u="sng" strike="noStrike" cap="none" normalizeH="0" baseline="0" dirty="0">
                <a:ln>
                  <a:noFill/>
                </a:ln>
                <a:solidFill>
                  <a:srgbClr val="FFFF00"/>
                </a:solidFill>
                <a:effectLst/>
                <a:latin typeface="Aptos" panose="020B0004020202020204" pitchFamily="34" charset="0"/>
                <a:ea typeface="Aptos" panose="020B0004020202020204" pitchFamily="34" charset="0"/>
                <a:cs typeface="Times New Roman" panose="02020603050405020304" pitchFamily="18" charset="0"/>
              </a:rPr>
              <a:t>Pokud lhůta podle věty první uplyne při konání vícedenní akce konané mimo místo, kde se uskutečňuje vzdělávání nebo poskytují školské služby, zapsané v rejstříku škol a školských zařízení, prodlužuje se lhůta do konce vyučovacího dne následujícího po ukončení této akce.</a:t>
            </a: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cs-CZ" altLang="cs-CZ" sz="8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cs-CZ" altLang="cs-CZ"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cs-CZ" altLang="cs-CZ"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cs-CZ" altLang="cs-CZ" sz="8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3600" b="0" i="0" u="none" strike="noStrike" cap="none" normalizeH="0" baseline="0" dirty="0">
              <a:ln>
                <a:noFill/>
              </a:ln>
              <a:solidFill>
                <a:schemeClr val="tx1"/>
              </a:solidFill>
              <a:effectLst/>
              <a:latin typeface="Arial" panose="020B0604020202020204" pitchFamily="34" charset="0"/>
            </a:endParaRPr>
          </a:p>
        </p:txBody>
      </p:sp>
      <p:sp>
        <p:nvSpPr>
          <p:cNvPr id="5" name="Rectangle 3">
            <a:extLst>
              <a:ext uri="{FF2B5EF4-FFF2-40B4-BE49-F238E27FC236}">
                <a16:creationId xmlns:a16="http://schemas.microsoft.com/office/drawing/2014/main" id="{6B80662A-3C4F-E96A-2224-8298F05173E7}"/>
              </a:ext>
            </a:extLst>
          </p:cNvPr>
          <p:cNvSpPr>
            <a:spLocks noChangeArrowheads="1"/>
          </p:cNvSpPr>
          <p:nvPr/>
        </p:nvSpPr>
        <p:spPr bwMode="auto">
          <a:xfrm>
            <a:off x="1" y="5693814"/>
            <a:ext cx="882047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(2) </a:t>
            </a:r>
            <a:r>
              <a:rPr kumimoji="0" lang="cs-CZ" altLang="cs-CZ" b="0" i="0" u="none" strike="sngStrike" cap="none" normalizeH="0" baseline="0" dirty="0">
                <a:ln>
                  <a:noFill/>
                </a:ln>
                <a:solidFill>
                  <a:srgbClr val="FF0000"/>
                </a:solidFill>
                <a:effectLst/>
                <a:latin typeface="Aptos" panose="020B0004020202020204" pitchFamily="34" charset="0"/>
                <a:ea typeface="Aptos" panose="020B0004020202020204" pitchFamily="34" charset="0"/>
                <a:cs typeface="Times New Roman" panose="02020603050405020304" pitchFamily="18" charset="0"/>
              </a:rPr>
              <a:t>podpis</a:t>
            </a:r>
            <a:r>
              <a:rPr kumimoji="0" lang="cs-CZ" altLang="cs-CZ" b="0" i="0" u="none" strike="noStrike" cap="none" normalizeH="0" baseline="0" dirty="0">
                <a:ln>
                  <a:noFill/>
                </a:ln>
                <a:solidFill>
                  <a:srgbClr val="FF0000"/>
                </a:solidFill>
                <a:effectLst/>
                <a:latin typeface="Aptos" panose="020B0004020202020204" pitchFamily="34" charset="0"/>
                <a:ea typeface="Aptos" panose="020B0004020202020204" pitchFamily="34" charset="0"/>
                <a:cs typeface="Times New Roman" panose="02020603050405020304" pitchFamily="18" charset="0"/>
              </a:rPr>
              <a:t> </a:t>
            </a:r>
            <a:r>
              <a:rPr kumimoji="0" lang="cs-CZ" altLang="cs-CZ" b="1" i="0" u="sng" strike="noStrike" cap="none" normalizeH="0" baseline="0" dirty="0">
                <a:ln>
                  <a:noFill/>
                </a:ln>
                <a:solidFill>
                  <a:srgbClr val="FFFF00"/>
                </a:solidFill>
                <a:effectLst/>
                <a:latin typeface="Aptos" panose="020B0004020202020204" pitchFamily="34" charset="0"/>
                <a:ea typeface="Aptos" panose="020B0004020202020204" pitchFamily="34" charset="0"/>
                <a:cs typeface="Times New Roman" panose="02020603050405020304" pitchFamily="18" charset="0"/>
              </a:rPr>
              <a:t>jméno, popřípadě jména, a příjmení </a:t>
            </a:r>
            <a:r>
              <a:rPr kumimoji="0" lang="cs-CZ" altLang="cs-CZ"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zaměstnance právnické osoby vykonávající činnost školy nebo školského zařízení, který provedl zápis do knihy úrazů</a:t>
            </a:r>
            <a:r>
              <a:rPr kumimoji="0" lang="cs-CZ" altLang="cs-CZ"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endParaRPr kumimoji="0" lang="cs-CZ" altLang="cs-CZ"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89815549"/>
      </p:ext>
    </p:extLst>
  </p:cSld>
  <p:clrMapOvr>
    <a:masterClrMapping/>
  </p:clrMapOvr>
  <p:transition advTm="5312"/>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3">
            <a:extLst>
              <a:ext uri="{FF2B5EF4-FFF2-40B4-BE49-F238E27FC236}">
                <a16:creationId xmlns:a16="http://schemas.microsoft.com/office/drawing/2014/main" id="{451A6C44-595E-76C4-4BF2-BC935CEFDCCD}"/>
              </a:ext>
            </a:extLst>
          </p:cNvPr>
          <p:cNvSpPr>
            <a:spLocks noGrp="1" noChangeArrowheads="1"/>
          </p:cNvSpPr>
          <p:nvPr>
            <p:ph type="body" idx="1"/>
          </p:nvPr>
        </p:nvSpPr>
        <p:spPr>
          <a:xfrm>
            <a:off x="0" y="0"/>
            <a:ext cx="9144000" cy="6858000"/>
          </a:xfrm>
        </p:spPr>
        <p:txBody>
          <a:bodyPr/>
          <a:lstStyle/>
          <a:p>
            <a:pPr marL="0" indent="0" algn="ctr" eaLnBrk="1" hangingPunct="1">
              <a:buClr>
                <a:srgbClr val="FFC000"/>
              </a:buClr>
              <a:buFont typeface="Times New Roman" panose="02020603050405020304" pitchFamily="18" charset="0"/>
              <a:buNone/>
              <a:defRPr/>
            </a:pPr>
            <a:r>
              <a:rPr lang="cs-CZ" altLang="cs-CZ" dirty="0">
                <a:solidFill>
                  <a:schemeClr val="tx1"/>
                </a:solidFill>
                <a:latin typeface="Aptos" panose="020B0004020202020204" pitchFamily="34" charset="0"/>
              </a:rPr>
              <a:t>Postup – </a:t>
            </a:r>
            <a:r>
              <a:rPr lang="cs-CZ" altLang="cs-CZ" b="1" u="sng" dirty="0">
                <a:solidFill>
                  <a:schemeClr val="tx1"/>
                </a:solidFill>
                <a:latin typeface="Aptos" panose="020B0004020202020204" pitchFamily="34" charset="0"/>
              </a:rPr>
              <a:t>školní úraz ostatní</a:t>
            </a:r>
            <a:r>
              <a:rPr lang="cs-CZ" altLang="cs-CZ" dirty="0">
                <a:solidFill>
                  <a:schemeClr val="tx1"/>
                </a:solidFill>
                <a:latin typeface="Aptos" panose="020B0004020202020204" pitchFamily="34" charset="0"/>
              </a:rPr>
              <a:t>:</a:t>
            </a:r>
          </a:p>
          <a:p>
            <a:pPr lvl="1" eaLnBrk="1" hangingPunct="1">
              <a:buClr>
                <a:srgbClr val="FFC000"/>
              </a:buClr>
              <a:buFont typeface="Wingdings" panose="05000000000000000000" pitchFamily="2" charset="2"/>
              <a:buChar char=""/>
              <a:defRPr/>
            </a:pPr>
            <a:r>
              <a:rPr lang="cs-CZ" altLang="cs-CZ" sz="2400" dirty="0">
                <a:solidFill>
                  <a:schemeClr val="tx1"/>
                </a:solidFill>
                <a:latin typeface="Aptos" panose="020B0004020202020204" pitchFamily="34" charset="0"/>
              </a:rPr>
              <a:t>Bez zbytečného odkladu ohlásit:</a:t>
            </a:r>
          </a:p>
          <a:p>
            <a:pPr lvl="2" eaLnBrk="1" hangingPunct="1">
              <a:buClr>
                <a:srgbClr val="FFC000"/>
              </a:buClr>
              <a:buFont typeface="Wingdings" panose="05000000000000000000" pitchFamily="2" charset="2"/>
              <a:buChar char=""/>
              <a:defRPr/>
            </a:pPr>
            <a:r>
              <a:rPr lang="cs-CZ" altLang="cs-CZ" sz="1800" dirty="0">
                <a:solidFill>
                  <a:schemeClr val="tx1"/>
                </a:solidFill>
                <a:latin typeface="Aptos" panose="020B0004020202020204" pitchFamily="34" charset="0"/>
              </a:rPr>
              <a:t>Zákonnému zástupci</a:t>
            </a:r>
          </a:p>
          <a:p>
            <a:pPr lvl="2" eaLnBrk="1" hangingPunct="1">
              <a:buClr>
                <a:srgbClr val="FFC000"/>
              </a:buClr>
              <a:buFont typeface="Wingdings" panose="05000000000000000000" pitchFamily="2" charset="2"/>
              <a:buChar char=""/>
              <a:defRPr/>
            </a:pPr>
            <a:r>
              <a:rPr lang="cs-CZ" altLang="cs-CZ" sz="1800" dirty="0">
                <a:solidFill>
                  <a:schemeClr val="tx1"/>
                </a:solidFill>
                <a:latin typeface="Aptos" panose="020B0004020202020204" pitchFamily="34" charset="0"/>
              </a:rPr>
              <a:t>Policie ČR –  podezření  na spáchání trestného činu nebo přestupku</a:t>
            </a:r>
          </a:p>
          <a:p>
            <a:pPr lvl="2" eaLnBrk="1" hangingPunct="1">
              <a:buClr>
                <a:srgbClr val="FFC000"/>
              </a:buClr>
              <a:buFont typeface="Wingdings" panose="05000000000000000000" pitchFamily="2" charset="2"/>
              <a:buChar char=""/>
              <a:defRPr/>
            </a:pPr>
            <a:r>
              <a:rPr lang="cs-CZ" altLang="cs-CZ" sz="1800" dirty="0">
                <a:solidFill>
                  <a:schemeClr val="tx1"/>
                </a:solidFill>
                <a:latin typeface="Aptos" panose="020B0004020202020204" pitchFamily="34" charset="0"/>
              </a:rPr>
              <a:t>příslušné pojišťovně, kde je škola pojištěna, pokud je sjednáno</a:t>
            </a:r>
          </a:p>
          <a:p>
            <a:pPr lvl="1" eaLnBrk="1" hangingPunct="1">
              <a:buClr>
                <a:srgbClr val="FFC000"/>
              </a:buClr>
              <a:buFont typeface="Wingdings" panose="05000000000000000000" pitchFamily="2" charset="2"/>
              <a:buChar char=""/>
              <a:defRPr/>
            </a:pPr>
            <a:r>
              <a:rPr lang="cs-CZ" altLang="cs-CZ" sz="2400" dirty="0">
                <a:solidFill>
                  <a:schemeClr val="tx1"/>
                </a:solidFill>
                <a:latin typeface="Aptos" panose="020B0004020202020204" pitchFamily="34" charset="0"/>
              </a:rPr>
              <a:t>Pedagogický pracovník nebo pověřený zaměstnanec:</a:t>
            </a:r>
          </a:p>
          <a:p>
            <a:pPr lvl="2" eaLnBrk="1" hangingPunct="1">
              <a:buClr>
                <a:srgbClr val="FFC000"/>
              </a:buClr>
              <a:buFont typeface="Wingdings" panose="05000000000000000000" pitchFamily="2" charset="2"/>
              <a:buChar char=""/>
              <a:defRPr/>
            </a:pPr>
            <a:r>
              <a:rPr lang="cs-CZ" altLang="cs-CZ" sz="2000" dirty="0">
                <a:solidFill>
                  <a:srgbClr val="FF0000"/>
                </a:solidFill>
                <a:highlight>
                  <a:srgbClr val="FFFF00"/>
                </a:highlight>
                <a:latin typeface="Aptos" panose="020B0004020202020204" pitchFamily="34" charset="0"/>
              </a:rPr>
              <a:t>Zapíše úraz do knihy školních úrazů (do konce vyučování následujícího dne)</a:t>
            </a:r>
          </a:p>
          <a:p>
            <a:pPr lvl="1" eaLnBrk="1" hangingPunct="1">
              <a:buClr>
                <a:srgbClr val="FFC000"/>
              </a:buClr>
              <a:buFont typeface="Wingdings" panose="05000000000000000000" pitchFamily="2" charset="2"/>
              <a:buChar char=""/>
              <a:defRPr/>
            </a:pPr>
            <a:r>
              <a:rPr lang="cs-CZ" altLang="cs-CZ" sz="2400" dirty="0">
                <a:solidFill>
                  <a:schemeClr val="tx1"/>
                </a:solidFill>
                <a:latin typeface="Aptos" panose="020B0004020202020204" pitchFamily="34" charset="0"/>
              </a:rPr>
              <a:t>Škola vyplní  Záznam o školním úrazu (v uvedených případech)</a:t>
            </a:r>
          </a:p>
          <a:p>
            <a:pPr lvl="2" eaLnBrk="1" hangingPunct="1">
              <a:buClr>
                <a:srgbClr val="FFC000"/>
              </a:buClr>
              <a:buFont typeface="Wingdings" panose="05000000000000000000" pitchFamily="2" charset="2"/>
              <a:buChar char=""/>
              <a:defRPr/>
            </a:pPr>
            <a:r>
              <a:rPr lang="cs-CZ" altLang="cs-CZ" sz="1800" b="1" dirty="0">
                <a:solidFill>
                  <a:schemeClr val="tx1"/>
                </a:solidFill>
                <a:latin typeface="Aptos" panose="020B0004020202020204" pitchFamily="34" charset="0"/>
              </a:rPr>
              <a:t>ČŠI - https://inspis.csicr.cz/pipe/Login</a:t>
            </a:r>
          </a:p>
          <a:p>
            <a:pPr lvl="2" eaLnBrk="1" hangingPunct="1">
              <a:buClr>
                <a:srgbClr val="FFC000"/>
              </a:buClr>
              <a:buFont typeface="Wingdings" panose="05000000000000000000" pitchFamily="2" charset="2"/>
              <a:buChar char=""/>
              <a:defRPr/>
            </a:pPr>
            <a:r>
              <a:rPr lang="cs-CZ" altLang="cs-CZ" sz="1800" dirty="0">
                <a:solidFill>
                  <a:schemeClr val="tx1"/>
                </a:solidFill>
                <a:latin typeface="Aptos" panose="020B0004020202020204" pitchFamily="34" charset="0"/>
              </a:rPr>
              <a:t>výtisk předá zákonnému zástupci nebo zletilému žákovi</a:t>
            </a:r>
          </a:p>
          <a:p>
            <a:pPr marL="1371600" lvl="2" indent="-457200" eaLnBrk="1" hangingPunct="1">
              <a:buClr>
                <a:srgbClr val="FFC000"/>
              </a:buClr>
              <a:buFont typeface="+mj-lt"/>
              <a:buAutoNum type="arabicPeriod"/>
              <a:defRPr/>
            </a:pPr>
            <a:r>
              <a:rPr lang="cs-CZ" altLang="cs-CZ" dirty="0">
                <a:solidFill>
                  <a:schemeClr val="tx1"/>
                </a:solidFill>
                <a:latin typeface="Aptos" panose="020B0004020202020204" pitchFamily="34" charset="0"/>
              </a:rPr>
              <a:t> V případě smrtelného školního úrazu</a:t>
            </a:r>
          </a:p>
          <a:p>
            <a:pPr marL="1371600" lvl="2" indent="-457200" eaLnBrk="1" hangingPunct="1">
              <a:buClr>
                <a:srgbClr val="FFC000"/>
              </a:buClr>
              <a:buFont typeface="+mj-lt"/>
              <a:buAutoNum type="arabicPeriod"/>
              <a:defRPr/>
            </a:pPr>
            <a:r>
              <a:rPr lang="cs-CZ" altLang="cs-CZ" dirty="0">
                <a:solidFill>
                  <a:schemeClr val="tx1"/>
                </a:solidFill>
                <a:latin typeface="Aptos" panose="020B0004020202020204" pitchFamily="34" charset="0"/>
              </a:rPr>
              <a:t>Nepřítomnost ve škole zasahující do 2 po sobě jdoucích vyučovacích dnů (včetně dne, kdy k úrazu došlo, i část dne)</a:t>
            </a:r>
          </a:p>
          <a:p>
            <a:pPr marL="1371600" lvl="2" indent="-457200" eaLnBrk="1" hangingPunct="1">
              <a:buClr>
                <a:srgbClr val="FFC000"/>
              </a:buClr>
              <a:buFont typeface="+mj-lt"/>
              <a:buAutoNum type="arabicPeriod"/>
              <a:defRPr/>
            </a:pPr>
            <a:r>
              <a:rPr lang="cs-CZ" altLang="cs-CZ" strike="sngStrike" dirty="0">
                <a:solidFill>
                  <a:schemeClr val="tx1"/>
                </a:solidFill>
                <a:latin typeface="Aptos" panose="020B0004020202020204" pitchFamily="34" charset="0"/>
              </a:rPr>
              <a:t>Na žádost zákonného zástupce</a:t>
            </a:r>
          </a:p>
          <a:p>
            <a:pPr marL="1371600" lvl="2" indent="-457200" eaLnBrk="1" hangingPunct="1">
              <a:buClr>
                <a:srgbClr val="FFC000"/>
              </a:buClr>
              <a:buFont typeface="+mj-lt"/>
              <a:buAutoNum type="arabicPeriod"/>
              <a:defRPr/>
            </a:pPr>
            <a:r>
              <a:rPr lang="cs-CZ" altLang="cs-CZ" dirty="0">
                <a:solidFill>
                  <a:schemeClr val="tx1"/>
                </a:solidFill>
                <a:latin typeface="Aptos" panose="020B0004020202020204" pitchFamily="34" charset="0"/>
              </a:rPr>
              <a:t>Pravděpodobnost poskytnutí náhrady za bolest</a:t>
            </a:r>
          </a:p>
          <a:p>
            <a:pPr lvl="2" eaLnBrk="1" hangingPunct="1">
              <a:buClr>
                <a:srgbClr val="FFC000"/>
              </a:buClr>
              <a:buFont typeface="Wingdings" panose="05000000000000000000" pitchFamily="2" charset="2"/>
              <a:buChar char=""/>
              <a:defRP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defRP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defRPr/>
            </a:pPr>
            <a:endParaRPr lang="cs-CZ" altLang="cs-CZ" sz="1200" dirty="0">
              <a:latin typeface="Calibri" panose="020F0502020204030204" pitchFamily="34" charset="0"/>
            </a:endParaRPr>
          </a:p>
        </p:txBody>
      </p:sp>
    </p:spTree>
  </p:cSld>
  <p:clrMapOvr>
    <a:masterClrMapping/>
  </p:clrMapOvr>
  <p:transition advTm="531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6447D-94DB-35AE-1628-837A3C906447}"/>
            </a:ext>
          </a:extLst>
        </p:cNvPr>
        <p:cNvGrpSpPr/>
        <p:nvPr/>
      </p:nvGrpSpPr>
      <p:grpSpPr>
        <a:xfrm>
          <a:off x="0" y="0"/>
          <a:ext cx="0" cy="0"/>
          <a:chOff x="0" y="0"/>
          <a:chExt cx="0" cy="0"/>
        </a:xfrm>
      </p:grpSpPr>
      <p:graphicFrame>
        <p:nvGraphicFramePr>
          <p:cNvPr id="4" name="Tabulka 3">
            <a:extLst>
              <a:ext uri="{FF2B5EF4-FFF2-40B4-BE49-F238E27FC236}">
                <a16:creationId xmlns:a16="http://schemas.microsoft.com/office/drawing/2014/main" id="{9A7E5881-A86A-DB31-BCD2-414D6C408265}"/>
              </a:ext>
            </a:extLst>
          </p:cNvPr>
          <p:cNvGraphicFramePr>
            <a:graphicFrameLocks noGrp="1"/>
          </p:cNvGraphicFramePr>
          <p:nvPr>
            <p:extLst>
              <p:ext uri="{D42A27DB-BD31-4B8C-83A1-F6EECF244321}">
                <p14:modId xmlns:p14="http://schemas.microsoft.com/office/powerpoint/2010/main" val="2928941040"/>
              </p:ext>
            </p:extLst>
          </p:nvPr>
        </p:nvGraphicFramePr>
        <p:xfrm>
          <a:off x="1043608" y="1"/>
          <a:ext cx="5760640" cy="6868444"/>
        </p:xfrm>
        <a:graphic>
          <a:graphicData uri="http://schemas.openxmlformats.org/drawingml/2006/table">
            <a:tbl>
              <a:tblPr firstRow="1" firstCol="1" bandRow="1">
                <a:tableStyleId>{5C22544A-7EE6-4342-B048-85BDC9FD1C3A}</a:tableStyleId>
              </a:tblPr>
              <a:tblGrid>
                <a:gridCol w="1831630">
                  <a:extLst>
                    <a:ext uri="{9D8B030D-6E8A-4147-A177-3AD203B41FA5}">
                      <a16:colId xmlns:a16="http://schemas.microsoft.com/office/drawing/2014/main" val="2172803143"/>
                    </a:ext>
                  </a:extLst>
                </a:gridCol>
                <a:gridCol w="3929010">
                  <a:extLst>
                    <a:ext uri="{9D8B030D-6E8A-4147-A177-3AD203B41FA5}">
                      <a16:colId xmlns:a16="http://schemas.microsoft.com/office/drawing/2014/main" val="1345465435"/>
                    </a:ext>
                  </a:extLst>
                </a:gridCol>
              </a:tblGrid>
              <a:tr h="469698">
                <a:tc>
                  <a:txBody>
                    <a:bodyPr/>
                    <a:lstStyle/>
                    <a:p>
                      <a:pPr algn="ctr">
                        <a:lnSpc>
                          <a:spcPct val="115000"/>
                        </a:lnSpc>
                        <a:spcBef>
                          <a:spcPts val="1000"/>
                        </a:spcBef>
                        <a:spcAft>
                          <a:spcPts val="1000"/>
                        </a:spcAft>
                        <a:buNone/>
                      </a:pPr>
                      <a:r>
                        <a:rPr lang="cs-CZ" sz="1400" dirty="0">
                          <a:solidFill>
                            <a:schemeClr val="bg2"/>
                          </a:solidFill>
                          <a:effectLst/>
                          <a:latin typeface="Aptos" panose="020B0004020202020204" pitchFamily="34" charset="0"/>
                        </a:rPr>
                        <a:t>Školní úraz</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tc>
                <a:tc>
                  <a:txBody>
                    <a:bodyPr/>
                    <a:lstStyle/>
                    <a:p>
                      <a:pPr>
                        <a:lnSpc>
                          <a:spcPct val="115000"/>
                        </a:lnSpc>
                        <a:spcAft>
                          <a:spcPts val="1000"/>
                        </a:spcAft>
                        <a:buNone/>
                      </a:pPr>
                      <a:r>
                        <a:rPr lang="cs-CZ" sz="1400">
                          <a:solidFill>
                            <a:schemeClr val="tx1"/>
                          </a:solidFill>
                          <a:effectLst/>
                        </a:rPr>
                        <a:t> </a:t>
                      </a:r>
                      <a:endParaRPr lang="cs-CZ"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322764476"/>
                  </a:ext>
                </a:extLst>
              </a:tr>
              <a:tr h="856062">
                <a:tc gridSpan="2">
                  <a:txBody>
                    <a:bodyPr/>
                    <a:lstStyle/>
                    <a:p>
                      <a:pPr>
                        <a:lnSpc>
                          <a:spcPct val="115000"/>
                        </a:lnSpc>
                        <a:spcBef>
                          <a:spcPts val="1000"/>
                        </a:spcBef>
                        <a:spcAft>
                          <a:spcPts val="1000"/>
                        </a:spcAft>
                        <a:buNone/>
                      </a:pPr>
                      <a:r>
                        <a:rPr lang="cs-CZ" sz="1400" dirty="0">
                          <a:solidFill>
                            <a:schemeClr val="bg2"/>
                          </a:solidFill>
                          <a:effectLst/>
                          <a:latin typeface="Aptos" panose="020B0004020202020204" pitchFamily="34" charset="0"/>
                        </a:rPr>
                        <a:t>1. Postižený žák, pokud je toho schopen, nebo svědek podá neodkladnou informaci o úrazu třídnímu učiteli nebo jinému zaměstnanci školy.</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tc hMerge="1">
                  <a:txBody>
                    <a:bodyPr/>
                    <a:lstStyle/>
                    <a:p>
                      <a:endParaRPr lang="cs-CZ"/>
                    </a:p>
                  </a:txBody>
                  <a:tcPr/>
                </a:tc>
                <a:extLst>
                  <a:ext uri="{0D108BD9-81ED-4DB2-BD59-A6C34878D82A}">
                    <a16:rowId xmlns:a16="http://schemas.microsoft.com/office/drawing/2014/main" val="983387610"/>
                  </a:ext>
                </a:extLst>
              </a:tr>
              <a:tr h="2022124">
                <a:tc gridSpan="2">
                  <a:txBody>
                    <a:bodyPr/>
                    <a:lstStyle/>
                    <a:p>
                      <a:pPr>
                        <a:lnSpc>
                          <a:spcPct val="115000"/>
                        </a:lnSpc>
                        <a:spcBef>
                          <a:spcPts val="1000"/>
                        </a:spcBef>
                        <a:spcAft>
                          <a:spcPts val="1000"/>
                        </a:spcAft>
                        <a:buNone/>
                      </a:pPr>
                      <a:r>
                        <a:rPr lang="cs-CZ" sz="1400" dirty="0">
                          <a:solidFill>
                            <a:schemeClr val="bg2"/>
                          </a:solidFill>
                          <a:effectLst/>
                          <a:latin typeface="Aptos" panose="020B0004020202020204" pitchFamily="34" charset="0"/>
                        </a:rPr>
                        <a:t>2. Po nahlášení úrazu žákem nebo svědkem, zaznamená učitel nebo pověřený zaměstnanec úraz do knihy školních úrazů (§ 1 přísl. vyhlášky). V knize se evidují všechny úrazy, a to nejpozději do konce vyučovacího dne následujícího po dni, kdy se škola nebo školské zařízení o úrazu dozví. Pokud lhůta uplyne při konání vícedenní akce konané mimo místo, kde se uskutečňuje vzdělávání, prodlužuje se lhůta do konce vyučovacího dne následujícího po ukončení této akce.</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tc hMerge="1">
                  <a:txBody>
                    <a:bodyPr/>
                    <a:lstStyle/>
                    <a:p>
                      <a:endParaRPr lang="cs-CZ"/>
                    </a:p>
                  </a:txBody>
                  <a:tcPr/>
                </a:tc>
                <a:extLst>
                  <a:ext uri="{0D108BD9-81ED-4DB2-BD59-A6C34878D82A}">
                    <a16:rowId xmlns:a16="http://schemas.microsoft.com/office/drawing/2014/main" val="3116044991"/>
                  </a:ext>
                </a:extLst>
              </a:tr>
              <a:tr h="1013966">
                <a:tc gridSpan="2">
                  <a:txBody>
                    <a:bodyPr/>
                    <a:lstStyle/>
                    <a:p>
                      <a:pPr>
                        <a:buNone/>
                      </a:pPr>
                      <a:r>
                        <a:rPr lang="cs-CZ" sz="1400" dirty="0">
                          <a:solidFill>
                            <a:schemeClr val="bg2"/>
                          </a:solidFill>
                          <a:effectLst/>
                          <a:latin typeface="Aptos" panose="020B0004020202020204" pitchFamily="34" charset="0"/>
                        </a:rPr>
                        <a:t>3. Ředitel nebo třídní učitel ohlásí bez zbytečného odkladu školní úraz:</a:t>
                      </a:r>
                    </a:p>
                    <a:p>
                      <a:pPr>
                        <a:buNone/>
                      </a:pPr>
                      <a:r>
                        <a:rPr lang="cs-CZ" sz="1400" dirty="0">
                          <a:solidFill>
                            <a:schemeClr val="bg2"/>
                          </a:solidFill>
                          <a:effectLst/>
                          <a:latin typeface="Aptos" panose="020B0004020202020204" pitchFamily="34" charset="0"/>
                        </a:rPr>
                        <a:t>- zákonnému zástupci</a:t>
                      </a:r>
                    </a:p>
                    <a:p>
                      <a:pPr>
                        <a:buNone/>
                      </a:pPr>
                      <a:r>
                        <a:rPr lang="cs-CZ" sz="1400" dirty="0">
                          <a:solidFill>
                            <a:schemeClr val="bg2"/>
                          </a:solidFill>
                          <a:effectLst/>
                          <a:latin typeface="Aptos" panose="020B0004020202020204" pitchFamily="34" charset="0"/>
                        </a:rPr>
                        <a:t>- Policii ČR – při podezření z trestného činu nebo přestupku</a:t>
                      </a:r>
                    </a:p>
                    <a:p>
                      <a:pPr>
                        <a:buNone/>
                      </a:pPr>
                      <a:r>
                        <a:rPr lang="cs-CZ" sz="1400" dirty="0">
                          <a:solidFill>
                            <a:schemeClr val="bg2"/>
                          </a:solidFill>
                          <a:effectLst/>
                          <a:latin typeface="Aptos" panose="020B0004020202020204" pitchFamily="34" charset="0"/>
                        </a:rPr>
                        <a:t>- příslušné pojišťovně, kde je škola pojištěna</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tc hMerge="1">
                  <a:txBody>
                    <a:bodyPr/>
                    <a:lstStyle/>
                    <a:p>
                      <a:endParaRPr lang="cs-CZ"/>
                    </a:p>
                  </a:txBody>
                  <a:tcPr/>
                </a:tc>
                <a:extLst>
                  <a:ext uri="{0D108BD9-81ED-4DB2-BD59-A6C34878D82A}">
                    <a16:rowId xmlns:a16="http://schemas.microsoft.com/office/drawing/2014/main" val="3749111255"/>
                  </a:ext>
                </a:extLst>
              </a:tr>
              <a:tr h="2027931">
                <a:tc gridSpan="2">
                  <a:txBody>
                    <a:bodyPr/>
                    <a:lstStyle/>
                    <a:p>
                      <a:pPr>
                        <a:buNone/>
                      </a:pPr>
                      <a:r>
                        <a:rPr lang="cs-CZ" sz="1400" dirty="0">
                          <a:solidFill>
                            <a:schemeClr val="bg2"/>
                          </a:solidFill>
                          <a:effectLst/>
                          <a:latin typeface="Aptos" panose="020B0004020202020204" pitchFamily="34" charset="0"/>
                        </a:rPr>
                        <a:t> 4. Ředitel nebo pověřená osoba vyšetří úraz a vyplní Záznam o úrazu (INSPIS), a to: </a:t>
                      </a:r>
                    </a:p>
                    <a:p>
                      <a:pPr>
                        <a:buNone/>
                      </a:pPr>
                      <a:r>
                        <a:rPr lang="cs-CZ" sz="1400" dirty="0">
                          <a:solidFill>
                            <a:schemeClr val="bg2"/>
                          </a:solidFill>
                          <a:effectLst/>
                          <a:latin typeface="Aptos" panose="020B0004020202020204" pitchFamily="34" charset="0"/>
                        </a:rPr>
                        <a:t>- v případě nepřítomnosti žáka (dítěte) ve škole 2 po sobě jdoucích vyučovacích dnů</a:t>
                      </a:r>
                    </a:p>
                    <a:p>
                      <a:pPr>
                        <a:buNone/>
                      </a:pPr>
                      <a:r>
                        <a:rPr lang="cs-CZ" sz="1400" dirty="0">
                          <a:solidFill>
                            <a:schemeClr val="bg2"/>
                          </a:solidFill>
                          <a:effectLst/>
                          <a:latin typeface="Aptos" panose="020B0004020202020204" pitchFamily="34" charset="0"/>
                        </a:rPr>
                        <a:t>- při pravděpodobném vzniku nároku na náhradu za bolest nebo ztížení společenského uplatnění</a:t>
                      </a:r>
                    </a:p>
                    <a:p>
                      <a:pPr>
                        <a:buNone/>
                      </a:pPr>
                      <a:r>
                        <a:rPr lang="cs-CZ" sz="1400" dirty="0">
                          <a:solidFill>
                            <a:schemeClr val="bg2"/>
                          </a:solidFill>
                          <a:effectLst/>
                          <a:latin typeface="Aptos" panose="020B0004020202020204" pitchFamily="34" charset="0"/>
                        </a:rPr>
                        <a:t> </a:t>
                      </a:r>
                    </a:p>
                    <a:p>
                      <a:pPr>
                        <a:buNone/>
                      </a:pPr>
                      <a:r>
                        <a:rPr lang="cs-CZ" sz="1400" dirty="0">
                          <a:solidFill>
                            <a:schemeClr val="bg2"/>
                          </a:solidFill>
                          <a:effectLst/>
                          <a:latin typeface="Aptos" panose="020B0004020202020204" pitchFamily="34" charset="0"/>
                        </a:rPr>
                        <a:t>Zajistí podpisy postiženého a svědků, pokud je to možné.</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tc hMerge="1">
                  <a:txBody>
                    <a:bodyPr/>
                    <a:lstStyle/>
                    <a:p>
                      <a:endParaRPr lang="cs-CZ"/>
                    </a:p>
                  </a:txBody>
                  <a:tcPr/>
                </a:tc>
                <a:extLst>
                  <a:ext uri="{0D108BD9-81ED-4DB2-BD59-A6C34878D82A}">
                    <a16:rowId xmlns:a16="http://schemas.microsoft.com/office/drawing/2014/main" val="3668804124"/>
                  </a:ext>
                </a:extLst>
              </a:tr>
              <a:tr h="468219">
                <a:tc gridSpan="2">
                  <a:txBody>
                    <a:bodyPr/>
                    <a:lstStyle/>
                    <a:p>
                      <a:pPr>
                        <a:lnSpc>
                          <a:spcPct val="115000"/>
                        </a:lnSpc>
                        <a:spcAft>
                          <a:spcPts val="1000"/>
                        </a:spcAft>
                        <a:buNone/>
                      </a:pPr>
                      <a:r>
                        <a:rPr lang="cs-CZ" sz="1400" dirty="0">
                          <a:solidFill>
                            <a:schemeClr val="bg2"/>
                          </a:solidFill>
                          <a:effectLst/>
                          <a:latin typeface="Aptos" panose="020B0004020202020204" pitchFamily="34" charset="0"/>
                        </a:rPr>
                        <a:t>5. Ředitel nebo třídní učitel stanoví opatření proti opakování vzniku školního úrazu.</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tc hMerge="1">
                  <a:txBody>
                    <a:bodyPr/>
                    <a:lstStyle/>
                    <a:p>
                      <a:endParaRPr lang="cs-CZ"/>
                    </a:p>
                  </a:txBody>
                  <a:tcPr/>
                </a:tc>
                <a:extLst>
                  <a:ext uri="{0D108BD9-81ED-4DB2-BD59-A6C34878D82A}">
                    <a16:rowId xmlns:a16="http://schemas.microsoft.com/office/drawing/2014/main" val="1161803554"/>
                  </a:ext>
                </a:extLst>
              </a:tr>
            </a:tbl>
          </a:graphicData>
        </a:graphic>
      </p:graphicFrame>
    </p:spTree>
    <p:extLst>
      <p:ext uri="{BB962C8B-B14F-4D97-AF65-F5344CB8AC3E}">
        <p14:creationId xmlns:p14="http://schemas.microsoft.com/office/powerpoint/2010/main" val="3438857901"/>
      </p:ext>
    </p:extLst>
  </p:cSld>
  <p:clrMapOvr>
    <a:masterClrMapping/>
  </p:clrMapOvr>
  <p:transition advTm="531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5672D-135A-FBF6-3882-1820393A4F90}"/>
            </a:ext>
          </a:extLst>
        </p:cNvPr>
        <p:cNvGrpSpPr/>
        <p:nvPr/>
      </p:nvGrpSpPr>
      <p:grpSpPr>
        <a:xfrm>
          <a:off x="0" y="0"/>
          <a:ext cx="0" cy="0"/>
          <a:chOff x="0" y="0"/>
          <a:chExt cx="0" cy="0"/>
        </a:xfrm>
      </p:grpSpPr>
      <p:graphicFrame>
        <p:nvGraphicFramePr>
          <p:cNvPr id="4" name="Tabulka 3">
            <a:extLst>
              <a:ext uri="{FF2B5EF4-FFF2-40B4-BE49-F238E27FC236}">
                <a16:creationId xmlns:a16="http://schemas.microsoft.com/office/drawing/2014/main" id="{F183D795-5E9F-97A6-3C68-A482087EC948}"/>
              </a:ext>
            </a:extLst>
          </p:cNvPr>
          <p:cNvGraphicFramePr>
            <a:graphicFrameLocks noGrp="1"/>
          </p:cNvGraphicFramePr>
          <p:nvPr>
            <p:extLst>
              <p:ext uri="{D42A27DB-BD31-4B8C-83A1-F6EECF244321}">
                <p14:modId xmlns:p14="http://schemas.microsoft.com/office/powerpoint/2010/main" val="2898530459"/>
              </p:ext>
            </p:extLst>
          </p:nvPr>
        </p:nvGraphicFramePr>
        <p:xfrm>
          <a:off x="899592" y="-99392"/>
          <a:ext cx="5832648" cy="6957392"/>
        </p:xfrm>
        <a:graphic>
          <a:graphicData uri="http://schemas.openxmlformats.org/drawingml/2006/table">
            <a:tbl>
              <a:tblPr firstRow="1" firstCol="1" bandRow="1">
                <a:tableStyleId>{5C22544A-7EE6-4342-B048-85BDC9FD1C3A}</a:tableStyleId>
              </a:tblPr>
              <a:tblGrid>
                <a:gridCol w="5832648">
                  <a:extLst>
                    <a:ext uri="{9D8B030D-6E8A-4147-A177-3AD203B41FA5}">
                      <a16:colId xmlns:a16="http://schemas.microsoft.com/office/drawing/2014/main" val="2172803143"/>
                    </a:ext>
                  </a:extLst>
                </a:gridCol>
              </a:tblGrid>
              <a:tr h="2121837">
                <a:tc>
                  <a:txBody>
                    <a:bodyPr/>
                    <a:lstStyle/>
                    <a:p>
                      <a:pPr>
                        <a:lnSpc>
                          <a:spcPct val="115000"/>
                        </a:lnSpc>
                        <a:spcAft>
                          <a:spcPts val="1000"/>
                        </a:spcAft>
                        <a:buNone/>
                      </a:pPr>
                      <a:r>
                        <a:rPr lang="cs-CZ" sz="1400" dirty="0">
                          <a:solidFill>
                            <a:schemeClr val="bg2"/>
                          </a:solidFill>
                          <a:effectLst/>
                          <a:latin typeface="Aptos" panose="020B0004020202020204" pitchFamily="34" charset="0"/>
                        </a:rPr>
                        <a:t>6. Záznam o úrazu zasílá škola za uplynulý kalendářní měsíc, nejpozději do pátého dne následujícího měsíce:</a:t>
                      </a:r>
                    </a:p>
                    <a:p>
                      <a:pPr>
                        <a:lnSpc>
                          <a:spcPct val="115000"/>
                        </a:lnSpc>
                        <a:spcAft>
                          <a:spcPts val="1000"/>
                        </a:spcAft>
                        <a:buNone/>
                      </a:pPr>
                      <a:r>
                        <a:rPr lang="cs-CZ" sz="1400" dirty="0">
                          <a:solidFill>
                            <a:schemeClr val="bg2"/>
                          </a:solidFill>
                          <a:effectLst/>
                          <a:latin typeface="Aptos" panose="020B0004020202020204" pitchFamily="34" charset="0"/>
                        </a:rPr>
                        <a:t>- zdravotní pojišťovně žáka</a:t>
                      </a:r>
                    </a:p>
                    <a:p>
                      <a:pPr>
                        <a:lnSpc>
                          <a:spcPct val="115000"/>
                        </a:lnSpc>
                        <a:spcAft>
                          <a:spcPts val="1000"/>
                        </a:spcAft>
                        <a:buNone/>
                      </a:pPr>
                      <a:r>
                        <a:rPr lang="cs-CZ" sz="1400" dirty="0">
                          <a:solidFill>
                            <a:schemeClr val="bg2"/>
                          </a:solidFill>
                          <a:effectLst/>
                          <a:latin typeface="Aptos" panose="020B0004020202020204" pitchFamily="34" charset="0"/>
                        </a:rPr>
                        <a:t>- České školní inspekci – elektronicky prostřednictvím portálu https://inspis.csicr.cz/pipe/Login</a:t>
                      </a:r>
                    </a:p>
                    <a:p>
                      <a:pPr>
                        <a:lnSpc>
                          <a:spcPct val="115000"/>
                        </a:lnSpc>
                        <a:spcAft>
                          <a:spcPts val="1000"/>
                        </a:spcAft>
                        <a:buNone/>
                      </a:pPr>
                      <a:r>
                        <a:rPr lang="cs-CZ" sz="1400" dirty="0">
                          <a:solidFill>
                            <a:schemeClr val="bg2"/>
                          </a:solidFill>
                          <a:effectLst/>
                          <a:latin typeface="Aptos" panose="020B0004020202020204" pitchFamily="34" charset="0"/>
                        </a:rPr>
                        <a:t>- předá zákonnému zástupci</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extLst>
                  <a:ext uri="{0D108BD9-81ED-4DB2-BD59-A6C34878D82A}">
                    <a16:rowId xmlns:a16="http://schemas.microsoft.com/office/drawing/2014/main" val="1762551740"/>
                  </a:ext>
                </a:extLst>
              </a:tr>
              <a:tr h="1620554">
                <a:tc>
                  <a:txBody>
                    <a:bodyPr/>
                    <a:lstStyle/>
                    <a:p>
                      <a:pPr>
                        <a:lnSpc>
                          <a:spcPct val="115000"/>
                        </a:lnSpc>
                        <a:spcAft>
                          <a:spcPts val="1000"/>
                        </a:spcAft>
                        <a:buNone/>
                      </a:pPr>
                      <a:r>
                        <a:rPr lang="cs-CZ" sz="1400" dirty="0">
                          <a:solidFill>
                            <a:schemeClr val="bg2"/>
                          </a:solidFill>
                          <a:effectLst/>
                          <a:latin typeface="Aptos" panose="020B0004020202020204" pitchFamily="34" charset="0"/>
                        </a:rPr>
                        <a:t>7. Ředitel nebo pověřený zaměstnanec školy předá zákonným zástupcům postiženého žáka formulář příslušné smluvní pojišťovny školy pro lékaře, který vyhodnotí výši náhrady škody (Posudek o bolestném).</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extLst>
                  <a:ext uri="{0D108BD9-81ED-4DB2-BD59-A6C34878D82A}">
                    <a16:rowId xmlns:a16="http://schemas.microsoft.com/office/drawing/2014/main" val="2058976896"/>
                  </a:ext>
                </a:extLst>
              </a:tr>
              <a:tr h="1208888">
                <a:tc>
                  <a:txBody>
                    <a:bodyPr/>
                    <a:lstStyle/>
                    <a:p>
                      <a:pPr>
                        <a:lnSpc>
                          <a:spcPct val="115000"/>
                        </a:lnSpc>
                        <a:spcAft>
                          <a:spcPts val="1000"/>
                        </a:spcAft>
                        <a:buNone/>
                      </a:pPr>
                      <a:r>
                        <a:rPr lang="cs-CZ" sz="1400" dirty="0">
                          <a:solidFill>
                            <a:schemeClr val="bg2"/>
                          </a:solidFill>
                          <a:effectLst/>
                          <a:latin typeface="Aptos" panose="020B0004020202020204" pitchFamily="34" charset="0"/>
                        </a:rPr>
                        <a:t>8. Škola, jakmile obdrží od zákonných zástupců vyplněný Posudek o bolestném, zašle ho spolu se Záznamem o školním úrazu příslušné smluvní pojišťovně. </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extLst>
                  <a:ext uri="{0D108BD9-81ED-4DB2-BD59-A6C34878D82A}">
                    <a16:rowId xmlns:a16="http://schemas.microsoft.com/office/drawing/2014/main" val="2601880100"/>
                  </a:ext>
                </a:extLst>
              </a:tr>
              <a:tr h="1208888">
                <a:tc>
                  <a:txBody>
                    <a:bodyPr/>
                    <a:lstStyle/>
                    <a:p>
                      <a:pPr>
                        <a:lnSpc>
                          <a:spcPct val="115000"/>
                        </a:lnSpc>
                        <a:spcAft>
                          <a:spcPts val="1000"/>
                        </a:spcAft>
                        <a:buNone/>
                      </a:pPr>
                      <a:r>
                        <a:rPr lang="cs-CZ" sz="1400" dirty="0">
                          <a:solidFill>
                            <a:schemeClr val="bg2"/>
                          </a:solidFill>
                          <a:effectLst/>
                          <a:latin typeface="Aptos" panose="020B0004020202020204" pitchFamily="34" charset="0"/>
                        </a:rPr>
                        <a:t>9. Pokud je finanční náhrada za úraz zaslána zákonným zástupcům, provede ředitel nebo pověřený zaměstnanec školy neprodleně aktualizaci školního úrazu v </a:t>
                      </a:r>
                      <a:r>
                        <a:rPr lang="cs-CZ" sz="1400" dirty="0" err="1">
                          <a:solidFill>
                            <a:schemeClr val="bg2"/>
                          </a:solidFill>
                          <a:effectLst/>
                          <a:latin typeface="Aptos" panose="020B0004020202020204" pitchFamily="34" charset="0"/>
                        </a:rPr>
                        <a:t>INSPISu</a:t>
                      </a:r>
                      <a:r>
                        <a:rPr lang="cs-CZ" sz="1400" dirty="0">
                          <a:solidFill>
                            <a:schemeClr val="bg2"/>
                          </a:solidFill>
                          <a:effectLst/>
                          <a:latin typeface="Aptos" panose="020B0004020202020204" pitchFamily="34" charset="0"/>
                        </a:rPr>
                        <a:t> ČŠI. </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extLst>
                  <a:ext uri="{0D108BD9-81ED-4DB2-BD59-A6C34878D82A}">
                    <a16:rowId xmlns:a16="http://schemas.microsoft.com/office/drawing/2014/main" val="2748176045"/>
                  </a:ext>
                </a:extLst>
              </a:tr>
              <a:tr h="797225">
                <a:tc>
                  <a:txBody>
                    <a:bodyPr/>
                    <a:lstStyle/>
                    <a:p>
                      <a:pPr>
                        <a:lnSpc>
                          <a:spcPct val="115000"/>
                        </a:lnSpc>
                        <a:spcAft>
                          <a:spcPts val="1000"/>
                        </a:spcAft>
                        <a:buNone/>
                      </a:pPr>
                      <a:r>
                        <a:rPr lang="cs-CZ" sz="1400" dirty="0">
                          <a:solidFill>
                            <a:schemeClr val="bg2"/>
                          </a:solidFill>
                          <a:effectLst/>
                          <a:latin typeface="Aptos" panose="020B0004020202020204" pitchFamily="34" charset="0"/>
                        </a:rPr>
                        <a:t>10. Ředitel založí všechny doklady k úrazu do dokumentace BOZ (nejméně 10 let).</a:t>
                      </a:r>
                      <a:endParaRPr lang="cs-CZ" sz="1400" dirty="0">
                        <a:solidFill>
                          <a:schemeClr val="bg2"/>
                        </a:solidFill>
                        <a:effectLst/>
                        <a:latin typeface="Aptos" panose="020B0004020202020204" pitchFamily="34" charset="0"/>
                        <a:ea typeface="Calibri" panose="020F0502020204030204" pitchFamily="34" charset="0"/>
                        <a:cs typeface="Times New Roman" panose="02020603050405020304" pitchFamily="18" charset="0"/>
                      </a:endParaRPr>
                    </a:p>
                  </a:txBody>
                  <a:tcPr marL="42438" marR="42438" marT="0" marB="0" anchor="ctr">
                    <a:solidFill>
                      <a:schemeClr val="accent1">
                        <a:lumMod val="40000"/>
                        <a:lumOff val="60000"/>
                      </a:schemeClr>
                    </a:solidFill>
                  </a:tcPr>
                </a:tc>
                <a:extLst>
                  <a:ext uri="{0D108BD9-81ED-4DB2-BD59-A6C34878D82A}">
                    <a16:rowId xmlns:a16="http://schemas.microsoft.com/office/drawing/2014/main" val="1433965341"/>
                  </a:ext>
                </a:extLst>
              </a:tr>
            </a:tbl>
          </a:graphicData>
        </a:graphic>
      </p:graphicFrame>
    </p:spTree>
    <p:extLst>
      <p:ext uri="{BB962C8B-B14F-4D97-AF65-F5344CB8AC3E}">
        <p14:creationId xmlns:p14="http://schemas.microsoft.com/office/powerpoint/2010/main" val="2182704759"/>
      </p:ext>
    </p:extLst>
  </p:cSld>
  <p:clrMapOvr>
    <a:masterClrMapping/>
  </p:clrMapOvr>
  <p:transition advTm="5312"/>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Text Box 2">
            <a:extLst>
              <a:ext uri="{FF2B5EF4-FFF2-40B4-BE49-F238E27FC236}">
                <a16:creationId xmlns:a16="http://schemas.microsoft.com/office/drawing/2014/main" id="{FBC2FA22-73F2-E806-0D17-F0E7C61CDEF8}"/>
              </a:ext>
            </a:extLst>
          </p:cNvPr>
          <p:cNvSpPr txBox="1">
            <a:spLocks noChangeArrowheads="1"/>
          </p:cNvSpPr>
          <p:nvPr/>
        </p:nvSpPr>
        <p:spPr bwMode="auto">
          <a:xfrm>
            <a:off x="0" y="1"/>
            <a:ext cx="9144000" cy="6858000"/>
          </a:xfrm>
          <a:prstGeom prst="rect">
            <a:avLst/>
          </a:prstGeom>
          <a:noFill/>
          <a:ln w="9525">
            <a:noFill/>
            <a:round/>
            <a:headEnd/>
            <a:tailEnd/>
          </a:ln>
        </p:spPr>
        <p:txBody>
          <a:bodyPr/>
          <a:lstStyle/>
          <a:p>
            <a:pPr marL="341313" indent="-341313" eaLnBrk="1" hangingPunct="1">
              <a:lnSpc>
                <a:spcPct val="90000"/>
              </a:lnSpc>
              <a:spcBef>
                <a:spcPts val="300"/>
              </a:spcBef>
              <a:buClr>
                <a:srgbClr val="FF0000"/>
              </a:buClr>
              <a:buSzPct val="8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cs-CZ" sz="1200" dirty="0">
              <a:solidFill>
                <a:schemeClr val="tx2"/>
              </a:solidFill>
              <a:latin typeface="Calibri" pitchFamily="34" charset="0"/>
              <a:cs typeface="Calibri" pitchFamily="34" charset="0"/>
            </a:endParaRPr>
          </a:p>
          <a:p>
            <a:pPr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cs-CZ" sz="2800" dirty="0">
              <a:latin typeface="Aptos" panose="020B0004020202020204" pitchFamily="34" charset="0"/>
              <a:cs typeface="Calibri" pitchFamily="34" charset="0"/>
            </a:endParaRPr>
          </a:p>
          <a:p>
            <a:pPr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dirty="0">
                <a:latin typeface="Aptos" panose="020B0004020202020204" pitchFamily="34" charset="0"/>
                <a:cs typeface="Calibri" pitchFamily="34" charset="0"/>
              </a:rPr>
              <a:t>Kniha školních úrazů – výjezdová není potřeba ale může být pro přesnost informací.</a:t>
            </a:r>
          </a:p>
          <a:p>
            <a:pPr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cs-CZ" sz="2800" dirty="0">
              <a:latin typeface="Aptos" panose="020B0004020202020204" pitchFamily="34" charset="0"/>
              <a:cs typeface="Calibri" pitchFamily="34" charset="0"/>
            </a:endParaRPr>
          </a:p>
          <a:p>
            <a:pPr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dirty="0">
                <a:latin typeface="Aptos" panose="020B0004020202020204" pitchFamily="34" charset="0"/>
                <a:cs typeface="Calibri" pitchFamily="34" charset="0"/>
              </a:rPr>
              <a:t>Kniha školních úrazů se může vést v elektronické formě (Bakaláři, </a:t>
            </a:r>
            <a:r>
              <a:rPr lang="cs-CZ" sz="2800" dirty="0" err="1">
                <a:latin typeface="Aptos" panose="020B0004020202020204" pitchFamily="34" charset="0"/>
                <a:cs typeface="Calibri" pitchFamily="34" charset="0"/>
              </a:rPr>
              <a:t>EduPage</a:t>
            </a:r>
            <a:r>
              <a:rPr lang="cs-CZ" sz="2800" dirty="0">
                <a:latin typeface="Aptos" panose="020B0004020202020204" pitchFamily="34" charset="0"/>
                <a:cs typeface="Calibri" pitchFamily="34" charset="0"/>
              </a:rPr>
              <a:t>, </a:t>
            </a:r>
            <a:r>
              <a:rPr lang="cs-CZ" sz="2800" dirty="0" err="1">
                <a:latin typeface="Aptos" panose="020B0004020202020204" pitchFamily="34" charset="0"/>
                <a:cs typeface="Calibri" pitchFamily="34" charset="0"/>
              </a:rPr>
              <a:t>Edookit</a:t>
            </a:r>
            <a:r>
              <a:rPr lang="cs-CZ" sz="2800" dirty="0">
                <a:latin typeface="Aptos" panose="020B0004020202020204" pitchFamily="34" charset="0"/>
                <a:cs typeface="Calibri" pitchFamily="34" charset="0"/>
              </a:rPr>
              <a:t> atd.) pokud je přístup, tak i z vícedenní akce.</a:t>
            </a:r>
          </a:p>
          <a:p>
            <a:pPr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cs-CZ" sz="2800" dirty="0">
              <a:latin typeface="Aptos" panose="020B0004020202020204" pitchFamily="34" charset="0"/>
              <a:cs typeface="Calibri" pitchFamily="34" charset="0"/>
            </a:endParaRPr>
          </a:p>
          <a:p>
            <a:pPr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dirty="0">
                <a:latin typeface="Aptos" panose="020B0004020202020204" pitchFamily="34" charset="0"/>
                <a:cs typeface="Calibri" pitchFamily="34" charset="0"/>
              </a:rPr>
              <a:t>Pro elektronickou správu bude potřeba nastavit procesy pro informace</a:t>
            </a:r>
          </a:p>
          <a:p>
            <a:pPr lvl="3"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dirty="0">
                <a:latin typeface="Aptos" panose="020B0004020202020204" pitchFamily="34" charset="0"/>
                <a:cs typeface="Calibri" pitchFamily="34" charset="0"/>
              </a:rPr>
              <a:t>Absence žáků do nebo nad 2 dny</a:t>
            </a:r>
          </a:p>
          <a:p>
            <a:pPr lvl="3"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dirty="0">
                <a:latin typeface="Aptos" panose="020B0004020202020204" pitchFamily="34" charset="0"/>
                <a:cs typeface="Calibri" pitchFamily="34" charset="0"/>
              </a:rPr>
              <a:t>Vyhodnotit závažnost zranění</a:t>
            </a:r>
          </a:p>
          <a:p>
            <a:pPr lvl="3" indent="-284163" algn="just" eaLnBrk="1" hangingPunct="1">
              <a:lnSpc>
                <a:spcPct val="90000"/>
              </a:lnSpc>
              <a:spcBef>
                <a:spcPts val="800"/>
              </a:spcBef>
              <a:buClr>
                <a:srgbClr val="FF0000"/>
              </a:buClr>
              <a:buSzPct val="9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dirty="0">
                <a:latin typeface="Aptos" panose="020B0004020202020204" pitchFamily="34" charset="0"/>
                <a:cs typeface="Calibri" pitchFamily="34" charset="0"/>
              </a:rPr>
              <a:t>Kdo bude administrovat záznam (vyučující nebo pověřená osoba)</a:t>
            </a:r>
          </a:p>
          <a:p>
            <a:pPr marL="341313" indent="-341313" algn="just" eaLnBrk="1" hangingPunct="1">
              <a:lnSpc>
                <a:spcPct val="90000"/>
              </a:lnSpc>
              <a:spcBef>
                <a:spcPts val="300"/>
              </a:spcBef>
              <a:buClr>
                <a:srgbClr val="FF0000"/>
              </a:buClr>
              <a:buSzPct val="80000"/>
              <a:buFont typeface="Wingdings" pitchFamily="2" charset="2"/>
              <a:buChar char="ü"/>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cs-CZ" sz="1200" dirty="0">
              <a:solidFill>
                <a:schemeClr val="tx2"/>
              </a:solidFill>
              <a:latin typeface="Calibri" pitchFamily="34" charset="0"/>
              <a:cs typeface="Calibri" pitchFamily="34" charset="0"/>
            </a:endParaRPr>
          </a:p>
          <a:p>
            <a:pPr marL="341313" indent="-341313" eaLnBrk="1" hangingPunct="1">
              <a:lnSpc>
                <a:spcPct val="90000"/>
              </a:lnSpc>
              <a:spcBef>
                <a:spcPts val="800"/>
              </a:spcBef>
              <a:buClr>
                <a:srgbClr val="3366FF"/>
              </a:buClr>
              <a:buSzPct val="8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cs-CZ" sz="3200" dirty="0">
              <a:solidFill>
                <a:srgbClr val="FFFFFF"/>
              </a:solidFill>
            </a:endParaRPr>
          </a:p>
        </p:txBody>
      </p:sp>
    </p:spTree>
  </p:cSld>
  <p:clrMapOvr>
    <a:masterClrMapping/>
  </p:clrMapOvr>
  <p:transition advTm="5312"/>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1C314E74-D02B-90B7-4300-516536479D43}"/>
              </a:ext>
            </a:extLst>
          </p:cNvPr>
          <p:cNvSpPr>
            <a:spLocks noGrp="1" noRot="1" noChangeArrowheads="1"/>
          </p:cNvSpPr>
          <p:nvPr>
            <p:ph type="subTitle" idx="1"/>
          </p:nvPr>
        </p:nvSpPr>
        <p:spPr/>
        <p:txBody>
          <a:bodyPr/>
          <a:lstStyle/>
          <a:p>
            <a:pPr marL="609600" indent="-609600" eaLnBrk="1" hangingPunct="1">
              <a:defRPr/>
            </a:pPr>
            <a:r>
              <a:rPr lang="cs-CZ" b="1">
                <a:solidFill>
                  <a:srgbClr val="FF0000"/>
                </a:solidFill>
                <a:effectLst>
                  <a:outerShdw blurRad="38100" dist="38100" dir="2700000" algn="tl">
                    <a:srgbClr val="000000"/>
                  </a:outerShdw>
                </a:effectLst>
              </a:rPr>
              <a:t> </a:t>
            </a:r>
            <a:endParaRPr lang="cs-CZ"/>
          </a:p>
        </p:txBody>
      </p:sp>
      <p:graphicFrame>
        <p:nvGraphicFramePr>
          <p:cNvPr id="4" name="Tabulka 3">
            <a:extLst>
              <a:ext uri="{FF2B5EF4-FFF2-40B4-BE49-F238E27FC236}">
                <a16:creationId xmlns:a16="http://schemas.microsoft.com/office/drawing/2014/main" id="{72AF9F0F-7061-F840-C269-4B8FE3479585}"/>
              </a:ext>
            </a:extLst>
          </p:cNvPr>
          <p:cNvGraphicFramePr>
            <a:graphicFrameLocks noGrp="1"/>
          </p:cNvGraphicFramePr>
          <p:nvPr>
            <p:extLst>
              <p:ext uri="{D42A27DB-BD31-4B8C-83A1-F6EECF244321}">
                <p14:modId xmlns:p14="http://schemas.microsoft.com/office/powerpoint/2010/main" val="3582453588"/>
              </p:ext>
            </p:extLst>
          </p:nvPr>
        </p:nvGraphicFramePr>
        <p:xfrm>
          <a:off x="0" y="115888"/>
          <a:ext cx="9144000" cy="6270776"/>
        </p:xfrm>
        <a:graphic>
          <a:graphicData uri="http://schemas.openxmlformats.org/drawingml/2006/table">
            <a:tbl>
              <a:tblPr/>
              <a:tblGrid>
                <a:gridCol w="698500">
                  <a:extLst>
                    <a:ext uri="{9D8B030D-6E8A-4147-A177-3AD203B41FA5}">
                      <a16:colId xmlns:a16="http://schemas.microsoft.com/office/drawing/2014/main" val="20000"/>
                    </a:ext>
                  </a:extLst>
                </a:gridCol>
                <a:gridCol w="1127125">
                  <a:extLst>
                    <a:ext uri="{9D8B030D-6E8A-4147-A177-3AD203B41FA5}">
                      <a16:colId xmlns:a16="http://schemas.microsoft.com/office/drawing/2014/main" val="20001"/>
                    </a:ext>
                  </a:extLst>
                </a:gridCol>
                <a:gridCol w="2026295">
                  <a:extLst>
                    <a:ext uri="{9D8B030D-6E8A-4147-A177-3AD203B41FA5}">
                      <a16:colId xmlns:a16="http://schemas.microsoft.com/office/drawing/2014/main" val="20002"/>
                    </a:ext>
                  </a:extLst>
                </a:gridCol>
                <a:gridCol w="2023418">
                  <a:extLst>
                    <a:ext uri="{9D8B030D-6E8A-4147-A177-3AD203B41FA5}">
                      <a16:colId xmlns:a16="http://schemas.microsoft.com/office/drawing/2014/main" val="20003"/>
                    </a:ext>
                  </a:extLst>
                </a:gridCol>
                <a:gridCol w="901700">
                  <a:extLst>
                    <a:ext uri="{9D8B030D-6E8A-4147-A177-3AD203B41FA5}">
                      <a16:colId xmlns:a16="http://schemas.microsoft.com/office/drawing/2014/main" val="20004"/>
                    </a:ext>
                  </a:extLst>
                </a:gridCol>
                <a:gridCol w="1046162">
                  <a:extLst>
                    <a:ext uri="{9D8B030D-6E8A-4147-A177-3AD203B41FA5}">
                      <a16:colId xmlns:a16="http://schemas.microsoft.com/office/drawing/2014/main" val="20005"/>
                    </a:ext>
                  </a:extLst>
                </a:gridCol>
                <a:gridCol w="1320800">
                  <a:extLst>
                    <a:ext uri="{9D8B030D-6E8A-4147-A177-3AD203B41FA5}">
                      <a16:colId xmlns:a16="http://schemas.microsoft.com/office/drawing/2014/main" val="20006"/>
                    </a:ext>
                  </a:extLst>
                </a:gridCol>
              </a:tblGrid>
              <a:tr h="150860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100" b="1" i="0" u="none" strike="noStrike" cap="none" normalizeH="0" baseline="0" dirty="0">
                          <a:ln>
                            <a:noFill/>
                          </a:ln>
                          <a:solidFill>
                            <a:schemeClr val="tx1"/>
                          </a:solidFill>
                          <a:effectLst/>
                          <a:latin typeface="Calibri" pitchFamily="34" charset="0"/>
                          <a:cs typeface="Times New Roman" pitchFamily="18" charset="0"/>
                        </a:rPr>
                        <a:t>Pořadové</a:t>
                      </a:r>
                      <a:endParaRPr kumimoji="0" lang="cs-CZ"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100" b="1" i="0" u="none" strike="noStrike" cap="none" normalizeH="0" baseline="0" dirty="0">
                          <a:ln>
                            <a:noFill/>
                          </a:ln>
                          <a:solidFill>
                            <a:schemeClr val="tx1"/>
                          </a:solidFill>
                          <a:effectLst/>
                          <a:latin typeface="Calibri" pitchFamily="34" charset="0"/>
                          <a:cs typeface="Times New Roman" pitchFamily="18" charset="0"/>
                        </a:rPr>
                        <a:t>číslo</a:t>
                      </a:r>
                      <a:endParaRPr kumimoji="0" lang="cs-CZ"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100" b="1" i="0" u="none" strike="noStrike" cap="none" normalizeH="0" baseline="0" dirty="0">
                          <a:ln>
                            <a:noFill/>
                          </a:ln>
                          <a:solidFill>
                            <a:schemeClr val="tx1"/>
                          </a:solidFill>
                          <a:effectLst/>
                          <a:latin typeface="Calibri" pitchFamily="34" charset="0"/>
                          <a:cs typeface="Times New Roman" pitchFamily="18" charset="0"/>
                        </a:rPr>
                        <a:t>úrazu</a:t>
                      </a:r>
                      <a:endParaRPr kumimoji="0" lang="cs-CZ" sz="1100" b="0" i="0" u="none" strike="noStrike" cap="none" normalizeH="0" baseline="0" dirty="0">
                        <a:ln>
                          <a:noFill/>
                        </a:ln>
                        <a:solidFill>
                          <a:schemeClr val="tx1"/>
                        </a:solidFill>
                        <a:effectLst/>
                        <a:latin typeface="Times New Roman" pitchFamily="18" charset="0"/>
                        <a:cs typeface="Times New Roman" pitchFamily="18" charset="0"/>
                      </a:endParaRPr>
                    </a:p>
                  </a:txBody>
                  <a:tcPr marL="29267" marR="2926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100" b="1" i="0" u="none" strike="noStrike" cap="none" normalizeH="0" baseline="0">
                          <a:ln>
                            <a:noFill/>
                          </a:ln>
                          <a:solidFill>
                            <a:schemeClr val="tx1"/>
                          </a:solidFill>
                          <a:effectLst/>
                          <a:latin typeface="Calibri" pitchFamily="34" charset="0"/>
                          <a:cs typeface="Times New Roman" pitchFamily="18" charset="0"/>
                        </a:rPr>
                        <a:t>Jméno, příjmení</a:t>
                      </a:r>
                      <a:endParaRPr kumimoji="0" lang="cs-CZ" sz="11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100" b="1" i="0" u="none" strike="noStrike" cap="none" normalizeH="0" baseline="0">
                          <a:ln>
                            <a:noFill/>
                          </a:ln>
                          <a:solidFill>
                            <a:schemeClr val="tx1"/>
                          </a:solidFill>
                          <a:effectLst/>
                          <a:latin typeface="Calibri" pitchFamily="34" charset="0"/>
                          <a:cs typeface="Times New Roman" pitchFamily="18" charset="0"/>
                        </a:rPr>
                        <a:t>a datum narození</a:t>
                      </a:r>
                      <a:endParaRPr kumimoji="0" lang="cs-CZ" sz="11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100" b="1" i="0" u="none" strike="noStrike" cap="none" normalizeH="0" baseline="0">
                          <a:ln>
                            <a:noFill/>
                          </a:ln>
                          <a:solidFill>
                            <a:schemeClr val="tx1"/>
                          </a:solidFill>
                          <a:effectLst/>
                          <a:latin typeface="Calibri" pitchFamily="34" charset="0"/>
                          <a:cs typeface="Times New Roman" pitchFamily="18" charset="0"/>
                        </a:rPr>
                        <a:t>zraněného</a:t>
                      </a:r>
                      <a:endParaRPr kumimoji="0" lang="cs-CZ" sz="11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none" strike="noStrike" cap="none" normalizeH="0" baseline="0" dirty="0">
                          <a:ln>
                            <a:noFill/>
                          </a:ln>
                          <a:solidFill>
                            <a:schemeClr val="tx1"/>
                          </a:solidFill>
                          <a:effectLst/>
                          <a:latin typeface="Calibri" pitchFamily="34" charset="0"/>
                          <a:cs typeface="Times New Roman" pitchFamily="18" charset="0"/>
                        </a:rPr>
                        <a:t>Popis úrazu</a:t>
                      </a:r>
                      <a:endParaRPr kumimoji="0" lang="cs-CZ" sz="2000" b="0" i="0" u="none" strike="noStrike" cap="none" normalizeH="0" baseline="0" dirty="0">
                        <a:ln>
                          <a:noFill/>
                        </a:ln>
                        <a:solidFill>
                          <a:schemeClr val="tx1"/>
                        </a:solidFill>
                        <a:effectLst/>
                        <a:latin typeface="Times New Roman" pitchFamily="18" charset="0"/>
                        <a:cs typeface="Times New Roman" pitchFamily="18" charset="0"/>
                      </a:endParaRPr>
                    </a:p>
                  </a:txBody>
                  <a:tcPr marL="29267" marR="2926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200" b="1" i="0" u="none" strike="noStrike" cap="none" normalizeH="0" baseline="0" dirty="0">
                          <a:ln>
                            <a:noFill/>
                          </a:ln>
                          <a:solidFill>
                            <a:schemeClr val="tx1"/>
                          </a:solidFill>
                          <a:effectLst/>
                          <a:latin typeface="Calibri" pitchFamily="34" charset="0"/>
                          <a:cs typeface="Times New Roman" pitchFamily="18" charset="0"/>
                        </a:rPr>
                        <a:t>Popis události, při které </a:t>
                      </a:r>
                      <a:endParaRPr kumimoji="0" lang="cs-CZ"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200" b="1" i="0" u="none" strike="noStrike" cap="none" normalizeH="0" baseline="0" dirty="0">
                          <a:ln>
                            <a:noFill/>
                          </a:ln>
                          <a:solidFill>
                            <a:schemeClr val="tx1"/>
                          </a:solidFill>
                          <a:effectLst/>
                          <a:latin typeface="Calibri" pitchFamily="34" charset="0"/>
                          <a:cs typeface="Times New Roman" pitchFamily="18" charset="0"/>
                        </a:rPr>
                        <a:t>k úrazu došlo, včetně údaje</a:t>
                      </a:r>
                      <a:endParaRPr kumimoji="0" lang="cs-CZ"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200" b="1" i="0" u="none" strike="noStrike" cap="none" normalizeH="0" baseline="0" dirty="0">
                          <a:ln>
                            <a:noFill/>
                          </a:ln>
                          <a:solidFill>
                            <a:schemeClr val="tx1"/>
                          </a:solidFill>
                          <a:effectLst/>
                          <a:latin typeface="Calibri" pitchFamily="34" charset="0"/>
                          <a:cs typeface="Times New Roman" pitchFamily="18" charset="0"/>
                        </a:rPr>
                        <a:t> </a:t>
                      </a:r>
                      <a:endParaRPr kumimoji="0" lang="cs-CZ"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600" b="1" i="0" u="none" strike="noStrike" cap="none" normalizeH="0" baseline="0" dirty="0">
                          <a:ln>
                            <a:noFill/>
                          </a:ln>
                          <a:solidFill>
                            <a:schemeClr val="tx1"/>
                          </a:solidFill>
                          <a:effectLst/>
                          <a:latin typeface="Calibri" pitchFamily="34" charset="0"/>
                          <a:cs typeface="Times New Roman" pitchFamily="18" charset="0"/>
                        </a:rPr>
                        <a:t>o datu a místě události</a:t>
                      </a:r>
                      <a:endParaRPr kumimoji="0" lang="cs-CZ" sz="1600" b="0" i="0" u="none" strike="noStrike" cap="none" normalizeH="0" baseline="0" dirty="0">
                        <a:ln>
                          <a:noFill/>
                        </a:ln>
                        <a:solidFill>
                          <a:schemeClr val="tx1"/>
                        </a:solidFill>
                        <a:effectLst/>
                        <a:latin typeface="Times New Roman" pitchFamily="18" charset="0"/>
                        <a:cs typeface="Times New Roman" pitchFamily="18" charset="0"/>
                      </a:endParaRPr>
                    </a:p>
                  </a:txBody>
                  <a:tcPr marL="29267" marR="2926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400" b="1" i="0" u="none" strike="noStrike" cap="none" normalizeH="0" baseline="0">
                          <a:ln>
                            <a:noFill/>
                          </a:ln>
                          <a:solidFill>
                            <a:schemeClr val="tx1"/>
                          </a:solidFill>
                          <a:effectLst/>
                          <a:latin typeface="Calibri" pitchFamily="34" charset="0"/>
                          <a:cs typeface="Times New Roman" pitchFamily="18" charset="0"/>
                        </a:rPr>
                        <a:t>Zda a kým byl</a:t>
                      </a:r>
                      <a:endParaRPr kumimoji="0" lang="cs-CZ" sz="14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400" b="1" i="0" u="none" strike="noStrike" cap="none" normalizeH="0" baseline="0">
                          <a:ln>
                            <a:noFill/>
                          </a:ln>
                          <a:solidFill>
                            <a:schemeClr val="tx1"/>
                          </a:solidFill>
                          <a:effectLst/>
                          <a:latin typeface="Calibri" pitchFamily="34" charset="0"/>
                          <a:cs typeface="Times New Roman" pitchFamily="18" charset="0"/>
                        </a:rPr>
                        <a:t>úraz ošetřen</a:t>
                      </a:r>
                      <a:endParaRPr kumimoji="0" lang="cs-CZ" sz="14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200" b="1" i="0" u="none" strike="noStrike" cap="none" normalizeH="0" baseline="0" dirty="0">
                          <a:ln>
                            <a:noFill/>
                          </a:ln>
                          <a:solidFill>
                            <a:srgbClr val="FFFF00"/>
                          </a:solidFill>
                          <a:effectLst/>
                          <a:latin typeface="Calibri" pitchFamily="34" charset="0"/>
                          <a:cs typeface="Times New Roman" pitchFamily="18" charset="0"/>
                        </a:rPr>
                        <a:t>Jméno a příjmení</a:t>
                      </a: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200" b="1" i="0" u="none" strike="sngStrike" cap="none" normalizeH="0" baseline="0" dirty="0">
                          <a:ln>
                            <a:noFill/>
                          </a:ln>
                          <a:solidFill>
                            <a:schemeClr val="tx1"/>
                          </a:solidFill>
                          <a:effectLst/>
                          <a:latin typeface="Calibri" pitchFamily="34" charset="0"/>
                          <a:cs typeface="Times New Roman" pitchFamily="18" charset="0"/>
                        </a:rPr>
                        <a:t>Podpis </a:t>
                      </a:r>
                      <a:r>
                        <a:rPr kumimoji="0" lang="cs-CZ" sz="1200" b="1" i="0" u="none" strike="noStrike" cap="none" normalizeH="0" baseline="0" dirty="0">
                          <a:ln>
                            <a:noFill/>
                          </a:ln>
                          <a:solidFill>
                            <a:schemeClr val="tx1"/>
                          </a:solidFill>
                          <a:effectLst/>
                          <a:latin typeface="Calibri" pitchFamily="34" charset="0"/>
                          <a:cs typeface="Times New Roman" pitchFamily="18" charset="0"/>
                        </a:rPr>
                        <a:t>zaměstnance,</a:t>
                      </a:r>
                      <a:endParaRPr kumimoji="0" lang="cs-CZ"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200" b="1" i="0" u="none" strike="noStrike" cap="none" normalizeH="0" baseline="0" dirty="0">
                          <a:ln>
                            <a:noFill/>
                          </a:ln>
                          <a:solidFill>
                            <a:schemeClr val="tx1"/>
                          </a:solidFill>
                          <a:effectLst/>
                          <a:latin typeface="Calibri" pitchFamily="34" charset="0"/>
                          <a:cs typeface="Times New Roman" pitchFamily="18" charset="0"/>
                        </a:rPr>
                        <a:t>který provedl zápis</a:t>
                      </a:r>
                      <a:endParaRPr kumimoji="0" lang="cs-CZ"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200" b="1" i="0" u="none" strike="noStrike" cap="none" normalizeH="0" baseline="0" dirty="0">
                          <a:ln>
                            <a:noFill/>
                          </a:ln>
                          <a:solidFill>
                            <a:schemeClr val="tx1"/>
                          </a:solidFill>
                          <a:effectLst/>
                          <a:latin typeface="Calibri" pitchFamily="34" charset="0"/>
                          <a:cs typeface="Times New Roman" pitchFamily="18" charset="0"/>
                        </a:rPr>
                        <a:t>do knihy úrazů</a:t>
                      </a:r>
                      <a:endParaRPr kumimoji="0" lang="cs-CZ" sz="1200" b="0" i="0" u="none" strike="noStrike" cap="none" normalizeH="0" baseline="0" dirty="0">
                        <a:ln>
                          <a:noFill/>
                        </a:ln>
                        <a:solidFill>
                          <a:schemeClr val="tx1"/>
                        </a:solidFill>
                        <a:effectLst/>
                        <a:latin typeface="Times New Roman" pitchFamily="18" charset="0"/>
                        <a:cs typeface="Times New Roman" pitchFamily="18" charset="0"/>
                      </a:endParaRPr>
                    </a:p>
                  </a:txBody>
                  <a:tcPr marL="29267" marR="29267"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100" b="1" i="0" u="none" strike="noStrike" cap="none" normalizeH="0" baseline="0">
                          <a:ln>
                            <a:noFill/>
                          </a:ln>
                          <a:solidFill>
                            <a:schemeClr val="tx1"/>
                          </a:solidFill>
                          <a:effectLst/>
                          <a:latin typeface="Calibri" pitchFamily="34" charset="0"/>
                          <a:cs typeface="Times New Roman" pitchFamily="18" charset="0"/>
                        </a:rPr>
                        <a:t>Další údaje</a:t>
                      </a:r>
                      <a:endParaRPr kumimoji="0" lang="cs-CZ" sz="11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cs-CZ" sz="1100" b="1" i="0" u="none" strike="noStrike" cap="none" normalizeH="0" baseline="0">
                          <a:ln>
                            <a:noFill/>
                          </a:ln>
                          <a:solidFill>
                            <a:schemeClr val="tx1"/>
                          </a:solidFill>
                          <a:effectLst/>
                          <a:latin typeface="Calibri" pitchFamily="34" charset="0"/>
                          <a:cs typeface="Times New Roman" pitchFamily="18" charset="0"/>
                        </a:rPr>
                        <a:t>pokud jsou potřebné k sepsání záznamu o úrazu (datum a čas oznámení zákonným zástupcům, svědci úrazu, kdo převzal zprávu, z jakého čísla voláno atd.)</a:t>
                      </a:r>
                      <a:endParaRPr kumimoji="0" lang="cs-CZ" sz="11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9050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9050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dirty="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9050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dirty="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9050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dirty="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800" b="0" i="0" u="none" strike="noStrike" cap="none" normalizeH="0" baseline="0" dirty="0">
                        <a:ln>
                          <a:noFill/>
                        </a:ln>
                        <a:solidFill>
                          <a:schemeClr val="tx1"/>
                        </a:solidFill>
                        <a:effectLst/>
                        <a:latin typeface="Times New Roman" pitchFamily="18" charset="0"/>
                        <a:cs typeface="Times New Roman" pitchFamily="18" charset="0"/>
                      </a:endParaRPr>
                    </a:p>
                  </a:txBody>
                  <a:tcPr marL="29267" marR="2926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ransition advTm="5312"/>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Text Box 1">
            <a:extLst>
              <a:ext uri="{FF2B5EF4-FFF2-40B4-BE49-F238E27FC236}">
                <a16:creationId xmlns:a16="http://schemas.microsoft.com/office/drawing/2014/main" id="{CBFA2CA3-7E44-4DEB-A5C8-9AD5F116E6F4}"/>
              </a:ext>
            </a:extLst>
          </p:cNvPr>
          <p:cNvSpPr txBox="1">
            <a:spLocks noChangeArrowheads="1"/>
          </p:cNvSpPr>
          <p:nvPr/>
        </p:nvSpPr>
        <p:spPr bwMode="auto">
          <a:xfrm>
            <a:off x="-15225" y="0"/>
            <a:ext cx="9159225" cy="8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160" tIns="46080" rIns="92160" bIns="46080" anchor="ctr"/>
          <a:lstStyle>
            <a:lvl1pPr>
              <a:spcBef>
                <a:spcPts val="8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Times New Roman" panose="02020603050405020304" pitchFamily="18" charset="0"/>
                <a:ea typeface="SimSun" panose="02010600030101010101" pitchFamily="2" charset="-122"/>
              </a:defRPr>
            </a:lvl1pPr>
            <a:lvl2pPr>
              <a:spcBef>
                <a:spcPts val="7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Times New Roman" panose="02020603050405020304" pitchFamily="18" charset="0"/>
                <a:ea typeface="SimSun" panose="02010600030101010101" pitchFamily="2" charset="-122"/>
              </a:defRPr>
            </a:lvl2pPr>
            <a:lvl3pPr>
              <a:spcBef>
                <a:spcPts val="6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Times New Roman" panose="02020603050405020304" pitchFamily="18" charset="0"/>
                <a:ea typeface="SimSun" panose="02010600030101010101" pitchFamily="2" charset="-122"/>
              </a:defRPr>
            </a:lvl3pPr>
            <a:lvl4pPr>
              <a:spcBef>
                <a:spcPts val="5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4pPr>
            <a:lvl5pPr>
              <a:spcBef>
                <a:spcPts val="5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Times New Roman" panose="02020603050405020304" pitchFamily="18" charset="0"/>
                <a:ea typeface="SimSun" panose="02010600030101010101" pitchFamily="2" charset="-122"/>
              </a:defRPr>
            </a:lvl9pPr>
          </a:lstStyle>
          <a:p>
            <a:pPr algn="ctr" eaLnBrk="1" hangingPunct="1">
              <a:spcBef>
                <a:spcPct val="0"/>
              </a:spcBef>
              <a:buClrTx/>
              <a:buFontTx/>
              <a:buNone/>
            </a:pPr>
            <a:r>
              <a:rPr lang="cs-CZ" altLang="cs-CZ" sz="3600" dirty="0">
                <a:solidFill>
                  <a:schemeClr val="tx2"/>
                </a:solidFill>
                <a:latin typeface="Arial" panose="020B0604020202020204" pitchFamily="34" charset="0"/>
              </a:rPr>
              <a:t>Zajištění poskytování první pomoci</a:t>
            </a:r>
          </a:p>
        </p:txBody>
      </p:sp>
      <p:sp>
        <p:nvSpPr>
          <p:cNvPr id="62467" name="Text Box 2">
            <a:extLst>
              <a:ext uri="{FF2B5EF4-FFF2-40B4-BE49-F238E27FC236}">
                <a16:creationId xmlns:a16="http://schemas.microsoft.com/office/drawing/2014/main" id="{1576E426-0B59-1C83-D270-FC1F0EF7BAAC}"/>
              </a:ext>
            </a:extLst>
          </p:cNvPr>
          <p:cNvSpPr txBox="1">
            <a:spLocks noChangeArrowheads="1"/>
          </p:cNvSpPr>
          <p:nvPr/>
        </p:nvSpPr>
        <p:spPr bwMode="auto">
          <a:xfrm>
            <a:off x="0" y="692696"/>
            <a:ext cx="9144000" cy="616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spcBef>
                <a:spcPts val="8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3200">
                <a:solidFill>
                  <a:srgbClr val="FFFFFF"/>
                </a:solidFill>
                <a:latin typeface="Times New Roman" panose="02020603050405020304" pitchFamily="18" charset="0"/>
                <a:ea typeface="SimSun" panose="02010600030101010101" pitchFamily="2" charset="-122"/>
              </a:defRPr>
            </a:lvl1pPr>
            <a:lvl2pPr>
              <a:spcBef>
                <a:spcPts val="7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800">
                <a:solidFill>
                  <a:srgbClr val="FFFFFF"/>
                </a:solidFill>
                <a:latin typeface="Times New Roman" panose="02020603050405020304" pitchFamily="18" charset="0"/>
                <a:ea typeface="SimSun" panose="02010600030101010101" pitchFamily="2" charset="-122"/>
              </a:defRPr>
            </a:lvl2pPr>
            <a:lvl3pPr>
              <a:spcBef>
                <a:spcPts val="6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Times New Roman" panose="02020603050405020304" pitchFamily="18" charset="0"/>
                <a:ea typeface="SimSun" panose="02010600030101010101" pitchFamily="2" charset="-122"/>
              </a:defRPr>
            </a:lvl3pPr>
            <a:lvl4pPr>
              <a:spcBef>
                <a:spcPts val="5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4pPr>
            <a:lvl5pPr>
              <a:spcBef>
                <a:spcPts val="5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9pPr>
          </a:lstStyle>
          <a:p>
            <a:pPr algn="just" eaLnBrk="1" hangingPunct="1">
              <a:buClr>
                <a:srgbClr val="FF0000"/>
              </a:buClr>
              <a:buSzPct val="80000"/>
              <a:buFont typeface="Wingdings" panose="05000000000000000000" pitchFamily="2" charset="2"/>
              <a:buChar char="ü"/>
            </a:pPr>
            <a:r>
              <a:rPr lang="cs-CZ" altLang="cs-CZ" sz="2400" dirty="0">
                <a:solidFill>
                  <a:schemeClr val="tx1"/>
                </a:solidFill>
                <a:latin typeface="Calibri" panose="020F0502020204030204" pitchFamily="34" charset="0"/>
                <a:cs typeface="Calibri" panose="020F0502020204030204" pitchFamily="34" charset="0"/>
              </a:rPr>
              <a:t>§ 102 odst. 6 zákona č. 262/2006 Sb., zákoníku práce</a:t>
            </a:r>
          </a:p>
          <a:p>
            <a:pPr algn="just" eaLnBrk="1" hangingPunct="1">
              <a:buClr>
                <a:srgbClr val="FF0000"/>
              </a:buClr>
              <a:buSzPct val="80000"/>
              <a:buFont typeface="Wingdings" panose="05000000000000000000" pitchFamily="2" charset="2"/>
              <a:buChar char=""/>
            </a:pPr>
            <a:r>
              <a:rPr lang="cs-CZ" altLang="cs-CZ" sz="2400" dirty="0">
                <a:solidFill>
                  <a:schemeClr val="tx1"/>
                </a:solidFill>
                <a:latin typeface="Calibri" panose="020F0502020204030204" pitchFamily="34" charset="0"/>
                <a:cs typeface="Calibri" panose="020F0502020204030204" pitchFamily="34" charset="0"/>
              </a:rPr>
              <a:t>§ 11 odst. 1 písm. a) zákona č. 258/2000 Sb. – zdravotník zotavovacích akcí </a:t>
            </a:r>
          </a:p>
          <a:p>
            <a:pPr algn="just" eaLnBrk="1" hangingPunct="1">
              <a:buClr>
                <a:srgbClr val="FF0000"/>
              </a:buClr>
              <a:buSzPct val="80000"/>
              <a:buFont typeface="Wingdings" panose="05000000000000000000" pitchFamily="2" charset="2"/>
              <a:buChar char=""/>
            </a:pPr>
            <a:r>
              <a:rPr lang="cs-CZ" altLang="cs-CZ" sz="2400" dirty="0">
                <a:solidFill>
                  <a:schemeClr val="tx1"/>
                </a:solidFill>
                <a:latin typeface="Calibri" panose="020F0502020204030204" pitchFamily="34" charset="0"/>
                <a:cs typeface="Calibri" panose="020F0502020204030204" pitchFamily="34" charset="0"/>
              </a:rPr>
              <a:t>lékárničky na akcích (auto, </a:t>
            </a:r>
            <a:r>
              <a:rPr lang="cs-CZ" altLang="cs-CZ" sz="2400" dirty="0" err="1">
                <a:solidFill>
                  <a:schemeClr val="tx1"/>
                </a:solidFill>
                <a:latin typeface="Calibri" panose="020F0502020204030204" pitchFamily="34" charset="0"/>
                <a:cs typeface="Calibri" panose="020F0502020204030204" pitchFamily="34" charset="0"/>
              </a:rPr>
              <a:t>ŠvP</a:t>
            </a:r>
            <a:r>
              <a:rPr lang="cs-CZ" altLang="cs-CZ" sz="2400" dirty="0">
                <a:solidFill>
                  <a:schemeClr val="tx1"/>
                </a:solidFill>
                <a:latin typeface="Calibri" panose="020F0502020204030204" pitchFamily="34" charset="0"/>
                <a:cs typeface="Calibri" panose="020F0502020204030204" pitchFamily="34" charset="0"/>
              </a:rPr>
              <a:t>, střelnice)</a:t>
            </a:r>
          </a:p>
          <a:p>
            <a:pPr algn="just" eaLnBrk="1" hangingPunct="1">
              <a:buClr>
                <a:srgbClr val="FF0000"/>
              </a:buClr>
              <a:buSzPct val="80000"/>
              <a:buFont typeface="Wingdings" panose="05000000000000000000" pitchFamily="2" charset="2"/>
              <a:buChar char=""/>
            </a:pPr>
            <a:endParaRPr lang="cs-CZ" altLang="cs-CZ" sz="2000" dirty="0">
              <a:solidFill>
                <a:schemeClr val="tx1"/>
              </a:solidFill>
              <a:latin typeface="Calibri" panose="020F0502020204030204" pitchFamily="34" charset="0"/>
              <a:cs typeface="Calibri" panose="020F0502020204030204" pitchFamily="34" charset="0"/>
            </a:endParaRPr>
          </a:p>
          <a:p>
            <a:pPr algn="just" eaLnBrk="1" hangingPunct="1">
              <a:buClr>
                <a:srgbClr val="FF0000"/>
              </a:buClr>
              <a:buSzPct val="80000"/>
              <a:buFont typeface="Wingdings" panose="05000000000000000000" pitchFamily="2" charset="2"/>
              <a:buChar char=""/>
            </a:pPr>
            <a:r>
              <a:rPr lang="cs-CZ" altLang="cs-CZ" sz="2200" dirty="0">
                <a:solidFill>
                  <a:schemeClr val="tx1"/>
                </a:solidFill>
                <a:latin typeface="Calibri" panose="020F0502020204030204" pitchFamily="34" charset="0"/>
                <a:cs typeface="Calibri" panose="020F0502020204030204" pitchFamily="34" charset="0"/>
              </a:rPr>
              <a:t>Určení vyškolených osob: V každé směně (včetně nočních služeb) musí být přítomen minimálně jeden zaměstnanec (nejčastěji skupinový vychovatel) prokazatelně vyškolený v poskytování první pomoci.</a:t>
            </a:r>
          </a:p>
          <a:p>
            <a:pPr algn="just" eaLnBrk="1" hangingPunct="1">
              <a:buClr>
                <a:srgbClr val="FF0000"/>
              </a:buClr>
              <a:buSzPct val="80000"/>
              <a:buFont typeface="Wingdings" panose="05000000000000000000" pitchFamily="2" charset="2"/>
              <a:buChar char=""/>
            </a:pPr>
            <a:r>
              <a:rPr lang="cs-CZ" altLang="cs-CZ" sz="2200" dirty="0">
                <a:solidFill>
                  <a:schemeClr val="tx1"/>
                </a:solidFill>
                <a:latin typeface="Calibri" panose="020F0502020204030204" pitchFamily="34" charset="0"/>
                <a:cs typeface="Calibri" panose="020F0502020204030204" pitchFamily="34" charset="0"/>
              </a:rPr>
              <a:t>Vybavení lékárničkami: Internát musí být vybaven nástěnnými lékárničkami. Jejich obsah stanovuje lékař pracovnělékařské péče podle rizik pracoviště a ubytovací kapacity.</a:t>
            </a:r>
          </a:p>
          <a:p>
            <a:pPr algn="just" eaLnBrk="1" hangingPunct="1">
              <a:buClr>
                <a:srgbClr val="FF0000"/>
              </a:buClr>
              <a:buSzPct val="80000"/>
              <a:buFont typeface="Wingdings" panose="05000000000000000000" pitchFamily="2" charset="2"/>
              <a:buChar char=""/>
            </a:pPr>
            <a:r>
              <a:rPr lang="cs-CZ" altLang="cs-CZ" sz="2200" dirty="0">
                <a:solidFill>
                  <a:schemeClr val="tx1"/>
                </a:solidFill>
                <a:latin typeface="Calibri" panose="020F0502020204030204" pitchFamily="34" charset="0"/>
                <a:cs typeface="Calibri" panose="020F0502020204030204" pitchFamily="34" charset="0"/>
              </a:rPr>
              <a:t>Traumatologický plán: Na viditelných místech (sborovna, chodby, recepce) musí viset traumatologický plán s jasnými instrukcemi, telefonními čísly na integrovaný záchranný systém (150, 155, 158, 112) a seznamem vyškolených zdravotníků.</a:t>
            </a:r>
          </a:p>
          <a:p>
            <a:pPr algn="just" eaLnBrk="1" hangingPunct="1">
              <a:buClr>
                <a:srgbClr val="FF0000"/>
              </a:buClr>
              <a:buSzPct val="80000"/>
              <a:buFont typeface="Wingdings" panose="05000000000000000000" pitchFamily="2" charset="2"/>
              <a:buChar char=""/>
            </a:pPr>
            <a:endParaRPr lang="cs-CZ" altLang="cs-CZ" dirty="0">
              <a:solidFill>
                <a:schemeClr val="tx1"/>
              </a:solidFill>
              <a:latin typeface="Calibri" panose="020F0502020204030204" pitchFamily="34" charset="0"/>
              <a:cs typeface="Calibri" panose="020F0502020204030204" pitchFamily="34" charset="0"/>
            </a:endParaRPr>
          </a:p>
          <a:p>
            <a:pPr eaLnBrk="1" hangingPunct="1">
              <a:buClrTx/>
              <a:buSzPct val="80000"/>
              <a:buFontTx/>
              <a:buNone/>
            </a:pPr>
            <a:endParaRPr lang="cs-CZ" altLang="cs-CZ" dirty="0"/>
          </a:p>
          <a:p>
            <a:pPr eaLnBrk="1" hangingPunct="1">
              <a:buClrTx/>
              <a:buSzPct val="80000"/>
              <a:buFontTx/>
              <a:buNone/>
            </a:pPr>
            <a:endParaRPr lang="cs-CZ" altLang="cs-CZ" dirty="0"/>
          </a:p>
        </p:txBody>
      </p:sp>
    </p:spTree>
  </p:cSld>
  <p:clrMapOvr>
    <a:masterClrMapping/>
  </p:clrMapOvr>
  <p:transition advTm="5312"/>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4213" y="0"/>
            <a:ext cx="7772400" cy="1143000"/>
          </a:xfrm>
        </p:spPr>
        <p:txBody>
          <a:bodyPr/>
          <a:lstStyle/>
          <a:p>
            <a:pPr eaLnBrk="1" hangingPunct="1">
              <a:defRPr/>
            </a:pPr>
            <a:r>
              <a:rPr lang="cs-CZ" dirty="0"/>
              <a:t>Školení zaměstnanců</a:t>
            </a:r>
          </a:p>
        </p:txBody>
      </p:sp>
      <p:sp>
        <p:nvSpPr>
          <p:cNvPr id="37891" name="Rectangle 3"/>
          <p:cNvSpPr>
            <a:spLocks noGrp="1" noChangeArrowheads="1"/>
          </p:cNvSpPr>
          <p:nvPr>
            <p:ph type="body" idx="1"/>
          </p:nvPr>
        </p:nvSpPr>
        <p:spPr>
          <a:xfrm>
            <a:off x="323850" y="1125538"/>
            <a:ext cx="8820150" cy="5732462"/>
          </a:xfrm>
        </p:spPr>
        <p:txBody>
          <a:bodyPr/>
          <a:lstStyle/>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Vstupní školení - ZP § 37 odst. 5</a:t>
            </a: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Periodické školení zaměstnanců - ZP § 103 odst. 2, 3 - 1x za 2 roky (stanovuje zaměstnavatel)</a:t>
            </a: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Periodické školení </a:t>
            </a:r>
            <a:r>
              <a:rPr lang="cs-CZ" altLang="cs-CZ" dirty="0" err="1">
                <a:latin typeface="Aptos" panose="020B0004020202020204" pitchFamily="34" charset="0"/>
              </a:rPr>
              <a:t>ved</a:t>
            </a:r>
            <a:r>
              <a:rPr lang="cs-CZ" altLang="cs-CZ" dirty="0">
                <a:latin typeface="Aptos" panose="020B0004020202020204" pitchFamily="34" charset="0"/>
              </a:rPr>
              <a:t>. </a:t>
            </a:r>
            <a:r>
              <a:rPr lang="cs-CZ" altLang="cs-CZ" dirty="0" err="1">
                <a:latin typeface="Aptos" panose="020B0004020202020204" pitchFamily="34" charset="0"/>
              </a:rPr>
              <a:t>zam</a:t>
            </a:r>
            <a:r>
              <a:rPr lang="cs-CZ" altLang="cs-CZ" dirty="0">
                <a:latin typeface="Aptos" panose="020B0004020202020204" pitchFamily="34" charset="0"/>
              </a:rPr>
              <a:t>. – 1 x za 3 roky</a:t>
            </a: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Mimořádná školení – při změně pracovní náplně, zařazení, zavedení technologií nebo strojů …</a:t>
            </a: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Odborná školení – podle legislativy nebo norem</a:t>
            </a:r>
          </a:p>
          <a:p>
            <a:pPr lvl="1"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Práce ve výškách – 362/2005 Sb.</a:t>
            </a:r>
          </a:p>
          <a:p>
            <a:pPr lvl="1"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Chemické látky – 258/2000 Sb.</a:t>
            </a:r>
          </a:p>
          <a:p>
            <a:pPr lvl="1" eaLnBrk="1" hangingPunct="1">
              <a:lnSpc>
                <a:spcPct val="90000"/>
              </a:lnSpc>
              <a:buClr>
                <a:srgbClr val="FFC000"/>
              </a:buClr>
              <a:buFont typeface="Wingdings" panose="05000000000000000000" pitchFamily="2" charset="2"/>
              <a:buChar char=""/>
            </a:pPr>
            <a:endParaRPr lang="cs-CZ" altLang="cs-CZ" dirty="0">
              <a:latin typeface="Calibri" panose="020F0502020204030204" pitchFamily="34" charset="0"/>
            </a:endParaRPr>
          </a:p>
        </p:txBody>
      </p:sp>
    </p:spTree>
  </p:cSld>
  <p:clrMapOvr>
    <a:masterClrMapping/>
  </p:clrMapOvr>
  <p:transition advTm="5312"/>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A8CCB-9E04-932A-B6D4-576FFB472EBF}"/>
            </a:ext>
          </a:extLst>
        </p:cNvPr>
        <p:cNvGrpSpPr/>
        <p:nvPr/>
      </p:nvGrpSpPr>
      <p:grpSpPr>
        <a:xfrm>
          <a:off x="0" y="0"/>
          <a:ext cx="0" cy="0"/>
          <a:chOff x="0" y="0"/>
          <a:chExt cx="0" cy="0"/>
        </a:xfrm>
      </p:grpSpPr>
      <p:sp>
        <p:nvSpPr>
          <p:cNvPr id="36867" name="Text Box 2">
            <a:extLst>
              <a:ext uri="{FF2B5EF4-FFF2-40B4-BE49-F238E27FC236}">
                <a16:creationId xmlns:a16="http://schemas.microsoft.com/office/drawing/2014/main" id="{CDE37A85-AD32-E854-2D2A-2862288518B5}"/>
              </a:ext>
            </a:extLst>
          </p:cNvPr>
          <p:cNvSpPr txBox="1">
            <a:spLocks noChangeArrowheads="1"/>
          </p:cNvSpPr>
          <p:nvPr/>
        </p:nvSpPr>
        <p:spPr bwMode="auto">
          <a:xfrm>
            <a:off x="0"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spcBef>
                <a:spcPts val="8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3200">
                <a:solidFill>
                  <a:srgbClr val="FFFFFF"/>
                </a:solidFill>
                <a:latin typeface="Times New Roman" panose="02020603050405020304" pitchFamily="18" charset="0"/>
                <a:ea typeface="SimSun" panose="02010600030101010101" pitchFamily="2" charset="-122"/>
              </a:defRPr>
            </a:lvl1pPr>
            <a:lvl2pPr>
              <a:spcBef>
                <a:spcPts val="7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800">
                <a:solidFill>
                  <a:srgbClr val="FFFFFF"/>
                </a:solidFill>
                <a:latin typeface="Times New Roman" panose="02020603050405020304" pitchFamily="18" charset="0"/>
                <a:ea typeface="SimSun" panose="02010600030101010101" pitchFamily="2" charset="-122"/>
              </a:defRPr>
            </a:lvl2pPr>
            <a:lvl3pPr>
              <a:spcBef>
                <a:spcPts val="6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Times New Roman" panose="02020603050405020304" pitchFamily="18" charset="0"/>
                <a:ea typeface="SimSun" panose="02010600030101010101" pitchFamily="2" charset="-122"/>
              </a:defRPr>
            </a:lvl3pPr>
            <a:lvl4pPr>
              <a:spcBef>
                <a:spcPts val="5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4pPr>
            <a:lvl5pPr>
              <a:spcBef>
                <a:spcPts val="5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9pPr>
          </a:lstStyle>
          <a:p>
            <a:pPr marL="0" indent="0" algn="ctr" eaLnBrk="1" hangingPunct="1">
              <a:buClr>
                <a:srgbClr val="FF0000"/>
              </a:buClr>
              <a:buSzPct val="80000"/>
              <a:buNone/>
            </a:pPr>
            <a:r>
              <a:rPr lang="cs-CZ" altLang="cs-CZ" sz="4000" dirty="0">
                <a:solidFill>
                  <a:schemeClr val="tx2"/>
                </a:solidFill>
                <a:latin typeface="Calibri" panose="020F0502020204030204" pitchFamily="34" charset="0"/>
                <a:cs typeface="Calibri" panose="020F0502020204030204" pitchFamily="34" charset="0"/>
              </a:rPr>
              <a:t>Právní odpovědnost</a:t>
            </a:r>
          </a:p>
          <a:p>
            <a:pPr algn="just" eaLnBrk="1" hangingPunct="1">
              <a:lnSpc>
                <a:spcPct val="90000"/>
              </a:lnSpc>
              <a:spcBef>
                <a:spcPts val="700"/>
              </a:spcBef>
              <a:buClr>
                <a:srgbClr val="FF0000"/>
              </a:buClr>
              <a:buSzPct val="80000"/>
              <a:buFont typeface="Wingdings" panose="05000000000000000000" pitchFamily="2" charset="2"/>
              <a:buChar char="ü"/>
            </a:pPr>
            <a:r>
              <a:rPr lang="cs-CZ" altLang="cs-CZ" dirty="0">
                <a:solidFill>
                  <a:schemeClr val="tx1"/>
                </a:solidFill>
                <a:latin typeface="Calibri" panose="020F0502020204030204" pitchFamily="34" charset="0"/>
                <a:cs typeface="Calibri" panose="020F0502020204030204" pitchFamily="34" charset="0"/>
              </a:rPr>
              <a:t>Subjektivní odpovědnost:</a:t>
            </a:r>
          </a:p>
          <a:p>
            <a:pPr lvl="2" algn="just" eaLnBrk="1" hangingPunct="1">
              <a:lnSpc>
                <a:spcPct val="90000"/>
              </a:lnSpc>
              <a:buClr>
                <a:srgbClr val="FF0000"/>
              </a:buClr>
              <a:buSzPct val="80000"/>
              <a:buFont typeface="Wingdings" panose="05000000000000000000" pitchFamily="2" charset="2"/>
              <a:buChar char="ü"/>
            </a:pPr>
            <a:r>
              <a:rPr lang="cs-CZ" altLang="cs-CZ" dirty="0">
                <a:solidFill>
                  <a:schemeClr val="tx1"/>
                </a:solidFill>
                <a:latin typeface="Calibri" panose="020F0502020204030204" pitchFamily="34" charset="0"/>
                <a:cs typeface="Calibri" panose="020F0502020204030204" pitchFamily="34" charset="0"/>
              </a:rPr>
              <a:t>SVČ (DDM) 89/2012 Sb., Občanský zákoník</a:t>
            </a:r>
            <a:r>
              <a:rPr lang="cs-CZ" altLang="cs-CZ" sz="2000" dirty="0">
                <a:solidFill>
                  <a:schemeClr val="tx1"/>
                </a:solidFill>
                <a:latin typeface="Calibri" panose="020F0502020204030204" pitchFamily="34" charset="0"/>
                <a:cs typeface="Calibri" panose="020F0502020204030204" pitchFamily="34" charset="0"/>
              </a:rPr>
              <a:t>	</a:t>
            </a:r>
            <a:r>
              <a:rPr lang="cs-CZ" altLang="cs-CZ" dirty="0">
                <a:solidFill>
                  <a:schemeClr val="tx1"/>
                </a:solidFill>
                <a:latin typeface="Calibri" panose="020F0502020204030204" pitchFamily="34" charset="0"/>
                <a:cs typeface="Calibri" panose="020F0502020204030204" pitchFamily="34" charset="0"/>
              </a:rPr>
              <a:t>§2921</a:t>
            </a:r>
          </a:p>
          <a:p>
            <a:pPr lvl="2" algn="just" eaLnBrk="1" hangingPunct="1">
              <a:lnSpc>
                <a:spcPct val="90000"/>
              </a:lnSpc>
              <a:buClr>
                <a:srgbClr val="FF0000"/>
              </a:buClr>
              <a:buSzPct val="80000"/>
              <a:buFont typeface="Wingdings" panose="05000000000000000000" pitchFamily="2" charset="2"/>
              <a:buChar char="ü"/>
            </a:pPr>
            <a:endParaRPr lang="cs-CZ" altLang="cs-CZ" dirty="0">
              <a:solidFill>
                <a:schemeClr val="tx1"/>
              </a:solidFill>
              <a:latin typeface="Calibri" panose="020F0502020204030204" pitchFamily="34" charset="0"/>
              <a:cs typeface="Calibri" panose="020F0502020204030204" pitchFamily="34" charset="0"/>
            </a:endParaRPr>
          </a:p>
          <a:p>
            <a:pPr algn="just" eaLnBrk="1" hangingPunct="1">
              <a:lnSpc>
                <a:spcPct val="90000"/>
              </a:lnSpc>
              <a:spcBef>
                <a:spcPts val="700"/>
              </a:spcBef>
              <a:buClr>
                <a:srgbClr val="FF0000"/>
              </a:buClr>
              <a:buSzPct val="80000"/>
              <a:buFont typeface="Wingdings" panose="05000000000000000000" pitchFamily="2" charset="2"/>
              <a:buChar char="ü"/>
            </a:pPr>
            <a:r>
              <a:rPr lang="cs-CZ" altLang="cs-CZ" dirty="0">
                <a:solidFill>
                  <a:schemeClr val="tx1"/>
                </a:solidFill>
                <a:latin typeface="Calibri" panose="020F0502020204030204" pitchFamily="34" charset="0"/>
                <a:cs typeface="Calibri" panose="020F0502020204030204" pitchFamily="34" charset="0"/>
              </a:rPr>
              <a:t>Objektivní odpovědnost:</a:t>
            </a:r>
          </a:p>
          <a:p>
            <a:pPr lvl="2" algn="just" eaLnBrk="1" hangingPunct="1">
              <a:lnSpc>
                <a:spcPct val="90000"/>
              </a:lnSpc>
              <a:buClr>
                <a:srgbClr val="FF0000"/>
              </a:buClr>
              <a:buSzPct val="80000"/>
              <a:buFont typeface="Wingdings" panose="05000000000000000000" pitchFamily="2" charset="2"/>
              <a:buChar char="ü"/>
            </a:pPr>
            <a:r>
              <a:rPr lang="cs-CZ" altLang="cs-CZ" dirty="0">
                <a:solidFill>
                  <a:schemeClr val="tx1"/>
                </a:solidFill>
                <a:latin typeface="Calibri" panose="020F0502020204030204" pitchFamily="34" charset="0"/>
                <a:cs typeface="Calibri" panose="020F0502020204030204" pitchFamily="34" charset="0"/>
              </a:rPr>
              <a:t>MŠ, ZŠ, ZUŠ, SŠ, G a ŠZ -  ZP § 391</a:t>
            </a:r>
          </a:p>
          <a:p>
            <a:pPr algn="just" eaLnBrk="1" hangingPunct="1">
              <a:lnSpc>
                <a:spcPct val="90000"/>
              </a:lnSpc>
              <a:spcBef>
                <a:spcPts val="700"/>
              </a:spcBef>
              <a:buClr>
                <a:srgbClr val="FF0000"/>
              </a:buClr>
              <a:buSzPct val="80000"/>
              <a:buFont typeface="Wingdings" panose="05000000000000000000" pitchFamily="2" charset="2"/>
              <a:buChar char="ü"/>
            </a:pPr>
            <a:endParaRPr lang="cs-CZ" altLang="cs-CZ" dirty="0">
              <a:solidFill>
                <a:schemeClr val="tx2"/>
              </a:solidFill>
              <a:latin typeface="Calibri" panose="020F0502020204030204" pitchFamily="34" charset="0"/>
              <a:cs typeface="Calibri" panose="020F0502020204030204" pitchFamily="34" charset="0"/>
            </a:endParaRPr>
          </a:p>
          <a:p>
            <a:pPr eaLnBrk="1" hangingPunct="1">
              <a:buClr>
                <a:srgbClr val="FF0000"/>
              </a:buClr>
              <a:buSzPct val="80000"/>
              <a:buFont typeface="Wingdings" panose="05000000000000000000" pitchFamily="2" charset="2"/>
              <a:buChar char=""/>
            </a:pPr>
            <a:endParaRPr lang="cs-CZ" altLang="cs-CZ" dirty="0">
              <a:solidFill>
                <a:schemeClr val="tx2"/>
              </a:solidFill>
              <a:latin typeface="Calibri" panose="020F0502020204030204" pitchFamily="34" charset="0"/>
              <a:cs typeface="Calibri" panose="020F0502020204030204" pitchFamily="34" charset="0"/>
            </a:endParaRPr>
          </a:p>
          <a:p>
            <a:pPr eaLnBrk="1" hangingPunct="1">
              <a:buClr>
                <a:srgbClr val="FF0000"/>
              </a:buClr>
              <a:buSzPct val="80000"/>
              <a:buFont typeface="Wingdings" panose="05000000000000000000" pitchFamily="2" charset="2"/>
              <a:buChar char=""/>
            </a:pPr>
            <a:endParaRPr lang="cs-CZ" altLang="cs-CZ" dirty="0">
              <a:solidFill>
                <a:schemeClr val="tx2"/>
              </a:solidFill>
              <a:latin typeface="Calibri" panose="020F0502020204030204" pitchFamily="34" charset="0"/>
              <a:cs typeface="Calibri" panose="020F0502020204030204" pitchFamily="34" charset="0"/>
            </a:endParaRPr>
          </a:p>
          <a:p>
            <a:pPr eaLnBrk="1" hangingPunct="1">
              <a:buClrTx/>
              <a:buSzPct val="80000"/>
              <a:buFontTx/>
              <a:buNone/>
            </a:pPr>
            <a:endParaRPr lang="cs-CZ" altLang="cs-CZ" dirty="0"/>
          </a:p>
          <a:p>
            <a:pPr eaLnBrk="1" hangingPunct="1">
              <a:buClrTx/>
              <a:buSzPct val="80000"/>
              <a:buFontTx/>
              <a:buNone/>
            </a:pPr>
            <a:endParaRPr lang="cs-CZ" altLang="cs-CZ" dirty="0"/>
          </a:p>
        </p:txBody>
      </p:sp>
    </p:spTree>
    <p:extLst>
      <p:ext uri="{BB962C8B-B14F-4D97-AF65-F5344CB8AC3E}">
        <p14:creationId xmlns:p14="http://schemas.microsoft.com/office/powerpoint/2010/main" val="18502735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2">
            <a:extLst>
              <a:ext uri="{FF2B5EF4-FFF2-40B4-BE49-F238E27FC236}">
                <a16:creationId xmlns:a16="http://schemas.microsoft.com/office/drawing/2014/main" id="{2FC42BE7-3013-7B91-A62A-6A5FCE50DC3D}"/>
              </a:ext>
            </a:extLst>
          </p:cNvPr>
          <p:cNvSpPr txBox="1">
            <a:spLocks noChangeArrowheads="1"/>
          </p:cNvSpPr>
          <p:nvPr/>
        </p:nvSpPr>
        <p:spPr bwMode="auto">
          <a:xfrm>
            <a:off x="0"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spcBef>
                <a:spcPts val="8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3200">
                <a:solidFill>
                  <a:srgbClr val="FFFFFF"/>
                </a:solidFill>
                <a:latin typeface="Times New Roman" panose="02020603050405020304" pitchFamily="18" charset="0"/>
                <a:ea typeface="SimSun" panose="02010600030101010101" pitchFamily="2" charset="-122"/>
              </a:defRPr>
            </a:lvl1pPr>
            <a:lvl2pPr>
              <a:spcBef>
                <a:spcPts val="7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800">
                <a:solidFill>
                  <a:srgbClr val="FFFFFF"/>
                </a:solidFill>
                <a:latin typeface="Times New Roman" panose="02020603050405020304" pitchFamily="18" charset="0"/>
                <a:ea typeface="SimSun" panose="02010600030101010101" pitchFamily="2" charset="-122"/>
              </a:defRPr>
            </a:lvl2pPr>
            <a:lvl3pPr>
              <a:spcBef>
                <a:spcPts val="6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Times New Roman" panose="02020603050405020304" pitchFamily="18" charset="0"/>
                <a:ea typeface="SimSun" panose="02010600030101010101" pitchFamily="2" charset="-122"/>
              </a:defRPr>
            </a:lvl3pPr>
            <a:lvl4pPr>
              <a:spcBef>
                <a:spcPts val="5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4pPr>
            <a:lvl5pPr>
              <a:spcBef>
                <a:spcPts val="5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9pPr>
          </a:lstStyle>
          <a:p>
            <a:pPr marL="0" indent="0" algn="ctr" eaLnBrk="1" hangingPunct="1">
              <a:buClr>
                <a:srgbClr val="FF0000"/>
              </a:buClr>
              <a:buSzPct val="80000"/>
              <a:buNone/>
            </a:pPr>
            <a:r>
              <a:rPr lang="cs-CZ" altLang="cs-CZ" sz="4000" dirty="0">
                <a:solidFill>
                  <a:schemeClr val="tx2"/>
                </a:solidFill>
                <a:latin typeface="Calibri" panose="020F0502020204030204" pitchFamily="34" charset="0"/>
                <a:cs typeface="Calibri" panose="020F0502020204030204" pitchFamily="34" charset="0"/>
              </a:rPr>
              <a:t>Právní odpovědnost</a:t>
            </a:r>
          </a:p>
          <a:p>
            <a:pPr eaLnBrk="1" hangingPunct="1">
              <a:buClr>
                <a:srgbClr val="FF0000"/>
              </a:buClr>
              <a:buSzPct val="80000"/>
              <a:buFont typeface="Wingdings" panose="05000000000000000000" pitchFamily="2" charset="2"/>
              <a:buChar char=""/>
            </a:pPr>
            <a:r>
              <a:rPr lang="cs-CZ" altLang="cs-CZ" dirty="0">
                <a:solidFill>
                  <a:schemeClr val="tx1"/>
                </a:solidFill>
                <a:latin typeface="Calibri" panose="020F0502020204030204" pitchFamily="34" charset="0"/>
                <a:cs typeface="Calibri" panose="020F0502020204030204" pitchFamily="34" charset="0"/>
              </a:rPr>
              <a:t>Ředitel školského zařízení</a:t>
            </a:r>
          </a:p>
          <a:p>
            <a:pPr lvl="2" eaLnBrk="1" hangingPunct="1">
              <a:buClr>
                <a:srgbClr val="FF0000"/>
              </a:buClr>
              <a:buSzPct val="80000"/>
              <a:buFont typeface="Wingdings" panose="05000000000000000000" pitchFamily="2" charset="2"/>
              <a:buChar char=""/>
            </a:pPr>
            <a:r>
              <a:rPr lang="cs-CZ" altLang="cs-CZ" dirty="0">
                <a:solidFill>
                  <a:schemeClr val="tx1"/>
                </a:solidFill>
                <a:latin typeface="Calibri" panose="020F0502020204030204" pitchFamily="34" charset="0"/>
                <a:cs typeface="Calibri" panose="020F0502020204030204" pitchFamily="34" charset="0"/>
              </a:rPr>
              <a:t>§ 391 zákoníku práce odst. 3</a:t>
            </a:r>
          </a:p>
          <a:p>
            <a:pPr lvl="3" eaLnBrk="1" hangingPunct="1">
              <a:buClr>
                <a:srgbClr val="FF0000"/>
              </a:buClr>
              <a:buSzPct val="80000"/>
              <a:buFont typeface="Wingdings" panose="05000000000000000000" pitchFamily="2" charset="2"/>
              <a:buChar char=""/>
            </a:pPr>
            <a:r>
              <a:rPr lang="cs-CZ" altLang="cs-CZ" dirty="0">
                <a:solidFill>
                  <a:schemeClr val="tx1"/>
                </a:solidFill>
                <a:latin typeface="Calibri" panose="020F0502020204030204" pitchFamily="34" charset="0"/>
                <a:cs typeface="Calibri" panose="020F0502020204030204" pitchFamily="34" charset="0"/>
              </a:rPr>
              <a:t>Příslušná právnická osoba vykonávající činnost školy odpovídá žákům středních škol, konzervatoří a jazykových škol s právem státní jazykové zkoušky  a studentům vyšších odborných škol za škodu, která jim vznikla porušením  právních povinností nebo úrazem při teoretickém a praktickém vyučování  ve  škole  nebo v přímé souvislosti s ním. Došlo-li ke škodě při  praktickém  vyučování  u právnické nebo fyzické osoby nebo v přímé souvislosti  s  ním,  odpovídá za škodu právnická nebo fyzická osoba, u níž se praktické vyučování uskutečňovalo. </a:t>
            </a:r>
            <a:r>
              <a:rPr lang="cs-CZ" altLang="cs-CZ" b="1" dirty="0">
                <a:solidFill>
                  <a:schemeClr val="tx2">
                    <a:lumMod val="75000"/>
                  </a:schemeClr>
                </a:solidFill>
                <a:latin typeface="Calibri" panose="020F0502020204030204" pitchFamily="34" charset="0"/>
                <a:cs typeface="Calibri" panose="020F0502020204030204" pitchFamily="34" charset="0"/>
              </a:rPr>
              <a:t>Došlo-li ke škodě při výchově mimo  vyučování  ve  školském  zařízení  nebo v přímé souvislosti s ní, odpovídá za škodu právnická osoba vykonávající činnost daného školského zařízení. </a:t>
            </a:r>
            <a:r>
              <a:rPr lang="cs-CZ" altLang="cs-CZ" dirty="0">
                <a:solidFill>
                  <a:schemeClr val="tx1"/>
                </a:solidFill>
                <a:latin typeface="Calibri" panose="020F0502020204030204" pitchFamily="34" charset="0"/>
                <a:cs typeface="Calibri" panose="020F0502020204030204" pitchFamily="34" charset="0"/>
              </a:rPr>
              <a:t>Vykonává-li činnost školy nebo školského zařízení organizační složka  státu  nebo  její  součást, odpovídá za škodu jménem státu tato organizační složka státu.</a:t>
            </a:r>
          </a:p>
          <a:p>
            <a:pPr eaLnBrk="1" hangingPunct="1">
              <a:buClrTx/>
              <a:buSzPct val="80000"/>
              <a:buFontTx/>
              <a:buNone/>
            </a:pPr>
            <a:endParaRPr lang="cs-CZ" altLang="cs-CZ"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2">
            <a:extLst>
              <a:ext uri="{FF2B5EF4-FFF2-40B4-BE49-F238E27FC236}">
                <a16:creationId xmlns:a16="http://schemas.microsoft.com/office/drawing/2014/main" id="{CC5A5133-8E6E-72CB-98B3-FC691E8B059C}"/>
              </a:ext>
            </a:extLst>
          </p:cNvPr>
          <p:cNvSpPr txBox="1">
            <a:spLocks noChangeArrowheads="1"/>
          </p:cNvSpPr>
          <p:nvPr/>
        </p:nvSpPr>
        <p:spPr bwMode="auto">
          <a:xfrm>
            <a:off x="0" y="0"/>
            <a:ext cx="910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spcBef>
                <a:spcPts val="8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3200">
                <a:solidFill>
                  <a:srgbClr val="FFFFFF"/>
                </a:solidFill>
                <a:latin typeface="Times New Roman" panose="02020603050405020304" pitchFamily="18" charset="0"/>
                <a:ea typeface="SimSun" panose="02010600030101010101" pitchFamily="2" charset="-122"/>
              </a:defRPr>
            </a:lvl1pPr>
            <a:lvl2pPr>
              <a:spcBef>
                <a:spcPts val="7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800">
                <a:solidFill>
                  <a:srgbClr val="FFFFFF"/>
                </a:solidFill>
                <a:latin typeface="Times New Roman" panose="02020603050405020304" pitchFamily="18" charset="0"/>
                <a:ea typeface="SimSun" panose="02010600030101010101" pitchFamily="2" charset="-122"/>
              </a:defRPr>
            </a:lvl2pPr>
            <a:lvl3pPr>
              <a:spcBef>
                <a:spcPts val="6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Times New Roman" panose="02020603050405020304" pitchFamily="18" charset="0"/>
                <a:ea typeface="SimSun" panose="02010600030101010101" pitchFamily="2" charset="-122"/>
              </a:defRPr>
            </a:lvl3pPr>
            <a:lvl4pPr>
              <a:spcBef>
                <a:spcPts val="5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4pPr>
            <a:lvl5pPr>
              <a:spcBef>
                <a:spcPts val="500"/>
              </a:spcBef>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FFFFFF"/>
                </a:solidFill>
                <a:latin typeface="Times New Roman" panose="02020603050405020304" pitchFamily="18" charset="0"/>
                <a:ea typeface="SimSun" panose="02010600030101010101" pitchFamily="2" charset="-122"/>
              </a:defRPr>
            </a:lvl9pPr>
          </a:lstStyle>
          <a:p>
            <a:pPr eaLnBrk="1" hangingPunct="1">
              <a:buClr>
                <a:srgbClr val="FF0000"/>
              </a:buClr>
              <a:buSzPct val="80000"/>
              <a:buFont typeface="Wingdings" panose="05000000000000000000" pitchFamily="2" charset="2"/>
              <a:buChar char=""/>
            </a:pPr>
            <a:endParaRPr lang="cs-CZ" altLang="cs-CZ" dirty="0">
              <a:solidFill>
                <a:schemeClr val="tx1"/>
              </a:solidFill>
              <a:latin typeface="Calibri" panose="020F0502020204030204" pitchFamily="34" charset="0"/>
              <a:cs typeface="Calibri" panose="020F0502020204030204" pitchFamily="34" charset="0"/>
            </a:endParaRPr>
          </a:p>
          <a:p>
            <a:pPr eaLnBrk="1" hangingPunct="1">
              <a:buClr>
                <a:srgbClr val="FF0000"/>
              </a:buClr>
              <a:buSzPct val="80000"/>
              <a:buFont typeface="Wingdings" panose="05000000000000000000" pitchFamily="2" charset="2"/>
              <a:buChar char=""/>
            </a:pPr>
            <a:r>
              <a:rPr lang="cs-CZ" altLang="cs-CZ" dirty="0">
                <a:solidFill>
                  <a:schemeClr val="tx1"/>
                </a:solidFill>
                <a:latin typeface="Calibri" panose="020F0502020204030204" pitchFamily="34" charset="0"/>
                <a:cs typeface="Calibri" panose="020F0502020204030204" pitchFamily="34" charset="0"/>
              </a:rPr>
              <a:t>Ředitel školy, pedagogický pracovník</a:t>
            </a:r>
          </a:p>
          <a:p>
            <a:pPr lvl="2" eaLnBrk="1" hangingPunct="1">
              <a:buClr>
                <a:srgbClr val="FF0000"/>
              </a:buClr>
              <a:buSzPct val="80000"/>
              <a:buFont typeface="Wingdings" panose="05000000000000000000" pitchFamily="2" charset="2"/>
              <a:buChar char=""/>
            </a:pPr>
            <a:r>
              <a:rPr lang="cs-CZ" altLang="cs-CZ" dirty="0">
                <a:solidFill>
                  <a:schemeClr val="tx1"/>
                </a:solidFill>
                <a:latin typeface="Calibri" panose="020F0502020204030204" pitchFamily="34" charset="0"/>
                <a:cs typeface="Calibri" panose="020F0502020204030204" pitchFamily="34" charset="0"/>
              </a:rPr>
              <a:t> určuje provádění dohledu (§ 6 vyhlášky č. 263/2007 Sb., pracovní řád)</a:t>
            </a:r>
          </a:p>
          <a:p>
            <a:pPr lvl="3" eaLnBrk="1" hangingPunct="1">
              <a:buClr>
                <a:srgbClr val="FF0000"/>
              </a:buClr>
              <a:buSzPct val="80000"/>
              <a:buFont typeface="Wingdings" panose="05000000000000000000" pitchFamily="2" charset="2"/>
              <a:buChar char=""/>
            </a:pPr>
            <a:r>
              <a:rPr lang="cs-CZ" altLang="cs-CZ" dirty="0">
                <a:solidFill>
                  <a:schemeClr val="tx1"/>
                </a:solidFill>
                <a:latin typeface="Calibri" panose="020F0502020204030204" pitchFamily="34" charset="0"/>
                <a:cs typeface="Calibri" panose="020F0502020204030204" pitchFamily="34" charset="0"/>
              </a:rPr>
              <a:t>4 - Pedagogický pracovník vykonává podle pokynů ředitele dohled i mimo školu a školské zařízení, zejména při kurzech, exkurzích a jiných činnostech vyplývajících ze školních vzdělávacích programů nebo učebních dokumentů</a:t>
            </a:r>
          </a:p>
          <a:p>
            <a:pPr lvl="3" eaLnBrk="1" hangingPunct="1">
              <a:buClr>
                <a:srgbClr val="FF0000"/>
              </a:buClr>
              <a:buSzPct val="80000"/>
              <a:buFont typeface="Wingdings" panose="05000000000000000000" pitchFamily="2" charset="2"/>
              <a:buChar char=""/>
            </a:pPr>
            <a:r>
              <a:rPr lang="cs-CZ" altLang="cs-CZ" dirty="0">
                <a:solidFill>
                  <a:schemeClr val="tx1"/>
                </a:solidFill>
                <a:latin typeface="Calibri" panose="020F0502020204030204" pitchFamily="34" charset="0"/>
                <a:cs typeface="Calibri" panose="020F0502020204030204" pitchFamily="34" charset="0"/>
              </a:rPr>
              <a:t>5 - </a:t>
            </a:r>
            <a:r>
              <a:rPr lang="cs-CZ" altLang="cs-CZ" sz="1800" dirty="0">
                <a:solidFill>
                  <a:schemeClr val="tx1"/>
                </a:solidFill>
                <a:latin typeface="Calibri" panose="020F0502020204030204" pitchFamily="34" charset="0"/>
                <a:cs typeface="Times New Roman" panose="02020603050405020304" pitchFamily="18" charset="0"/>
              </a:rPr>
              <a:t> Při akcích konaných mimo školu nebo školské zařízení, kdy místem pro shromáždění žáků není škola nebo školské zařízení, začíná dohled nejpozději 15 minut před dobou shromáždění na určeném místě. Po skončení akce dohled končí na předem určeném místě a v předem stanoveném čase. Místo a čas shromáždění žáků a skončení akce se oznámí nejméně </a:t>
            </a:r>
            <a:r>
              <a:rPr lang="cs-CZ" altLang="cs-CZ" sz="1800" b="1" dirty="0">
                <a:solidFill>
                  <a:schemeClr val="tx1"/>
                </a:solidFill>
                <a:latin typeface="Calibri" panose="020F0502020204030204" pitchFamily="34" charset="0"/>
                <a:cs typeface="Times New Roman" panose="02020603050405020304" pitchFamily="18" charset="0"/>
              </a:rPr>
              <a:t>dva dny</a:t>
            </a:r>
            <a:r>
              <a:rPr lang="cs-CZ" altLang="cs-CZ" sz="1800" dirty="0">
                <a:solidFill>
                  <a:schemeClr val="tx1"/>
                </a:solidFill>
                <a:latin typeface="Calibri" panose="020F0502020204030204" pitchFamily="34" charset="0"/>
                <a:cs typeface="Times New Roman" panose="02020603050405020304" pitchFamily="18" charset="0"/>
              </a:rPr>
              <a:t> před konáním akce zákonným zástupcům žáků. </a:t>
            </a:r>
            <a:endParaRPr lang="cs-CZ" altLang="cs-CZ" sz="1800" dirty="0">
              <a:solidFill>
                <a:schemeClr val="tx1"/>
              </a:solidFill>
              <a:latin typeface="Calibri" panose="020F0502020204030204" pitchFamily="34" charset="0"/>
              <a:ea typeface="Times New Roman" panose="02020603050405020304" pitchFamily="18" charset="0"/>
              <a:cs typeface="Calibri" panose="020F0502020204030204" pitchFamily="34" charset="0"/>
            </a:endParaRPr>
          </a:p>
          <a:p>
            <a:pPr lvl="3" eaLnBrk="1" hangingPunct="1">
              <a:buClr>
                <a:srgbClr val="FF0000"/>
              </a:buClr>
              <a:buSzPct val="80000"/>
              <a:buFont typeface="Wingdings" panose="05000000000000000000" pitchFamily="2" charset="2"/>
              <a:buChar char=""/>
            </a:pPr>
            <a:r>
              <a:rPr lang="cs-CZ" altLang="cs-CZ" sz="1800" dirty="0">
                <a:solidFill>
                  <a:schemeClr val="tx1"/>
                </a:solidFill>
                <a:latin typeface="Calibri" panose="020F0502020204030204" pitchFamily="34" charset="0"/>
                <a:cs typeface="Calibri" panose="020F0502020204030204" pitchFamily="34" charset="0"/>
              </a:rPr>
              <a:t>6 - Dohled může vykonávat vedle pedagogického pracovníka i jiný zletilý zaměstnanec školy nebo školského zařízení, jestliže byl o výkonu tohoto dohledu řádně poučen. </a:t>
            </a:r>
            <a:r>
              <a:rPr lang="cs-CZ" altLang="cs-CZ" sz="1800" b="1" dirty="0">
                <a:solidFill>
                  <a:schemeClr val="tx1"/>
                </a:solidFill>
                <a:latin typeface="Calibri" panose="020F0502020204030204" pitchFamily="34" charset="0"/>
                <a:cs typeface="Calibri" panose="020F0502020204030204" pitchFamily="34" charset="0"/>
              </a:rPr>
              <a:t>O tomto poučení se provede záznam.</a:t>
            </a:r>
            <a:endParaRPr lang="cs-CZ" altLang="cs-CZ" b="1" dirty="0">
              <a:solidFill>
                <a:schemeClr val="tx1"/>
              </a:solidFill>
              <a:latin typeface="Calibri" panose="020F0502020204030204" pitchFamily="34" charset="0"/>
              <a:cs typeface="Calibri" panose="020F0502020204030204" pitchFamily="34" charset="0"/>
            </a:endParaRPr>
          </a:p>
          <a:p>
            <a:pPr lvl="2" eaLnBrk="1" hangingPunct="1">
              <a:buClr>
                <a:srgbClr val="FF0000"/>
              </a:buClr>
              <a:buSzPct val="80000"/>
              <a:buFont typeface="Wingdings" panose="05000000000000000000" pitchFamily="2" charset="2"/>
              <a:buChar char=""/>
            </a:pPr>
            <a:endParaRPr lang="cs-CZ" altLang="cs-CZ" b="1" dirty="0">
              <a:solidFill>
                <a:srgbClr val="FF0000"/>
              </a:solidFill>
              <a:latin typeface="Calibri" panose="020F0502020204030204" pitchFamily="34" charset="0"/>
              <a:cs typeface="Calibri" panose="020F0502020204030204" pitchFamily="34" charset="0"/>
            </a:endParaRPr>
          </a:p>
          <a:p>
            <a:pPr lvl="2" eaLnBrk="1" hangingPunct="1">
              <a:buClr>
                <a:srgbClr val="FF0000"/>
              </a:buClr>
              <a:buSzPct val="80000"/>
              <a:buFont typeface="Wingdings" panose="05000000000000000000" pitchFamily="2" charset="2"/>
              <a:buChar char=""/>
            </a:pPr>
            <a:endParaRPr lang="cs-CZ" altLang="cs-CZ" dirty="0">
              <a:solidFill>
                <a:schemeClr val="tx2"/>
              </a:solidFill>
              <a:latin typeface="Calibri" panose="020F0502020204030204" pitchFamily="34" charset="0"/>
              <a:cs typeface="Calibri" panose="020F0502020204030204" pitchFamily="34" charset="0"/>
            </a:endParaRPr>
          </a:p>
          <a:p>
            <a:pPr eaLnBrk="1" hangingPunct="1">
              <a:buClr>
                <a:srgbClr val="FF0000"/>
              </a:buClr>
              <a:buSzPct val="80000"/>
              <a:buFont typeface="Wingdings" panose="05000000000000000000" pitchFamily="2" charset="2"/>
              <a:buChar char=""/>
            </a:pPr>
            <a:endParaRPr lang="cs-CZ" altLang="cs-CZ" dirty="0">
              <a:solidFill>
                <a:schemeClr val="tx2"/>
              </a:solidFill>
              <a:latin typeface="Calibri" panose="020F0502020204030204" pitchFamily="34" charset="0"/>
              <a:cs typeface="Calibri" panose="020F0502020204030204" pitchFamily="34" charset="0"/>
            </a:endParaRPr>
          </a:p>
          <a:p>
            <a:pPr eaLnBrk="1" hangingPunct="1">
              <a:buClr>
                <a:srgbClr val="FF0000"/>
              </a:buClr>
              <a:buSzPct val="80000"/>
              <a:buFont typeface="Wingdings" panose="05000000000000000000" pitchFamily="2" charset="2"/>
              <a:buChar char=""/>
            </a:pPr>
            <a:endParaRPr lang="cs-CZ" altLang="cs-CZ" dirty="0">
              <a:solidFill>
                <a:schemeClr val="tx2"/>
              </a:solidFill>
              <a:latin typeface="Calibri" panose="020F0502020204030204" pitchFamily="34" charset="0"/>
              <a:cs typeface="Calibri" panose="020F0502020204030204" pitchFamily="34" charset="0"/>
            </a:endParaRPr>
          </a:p>
          <a:p>
            <a:pPr eaLnBrk="1" hangingPunct="1">
              <a:buClrTx/>
              <a:buSzPct val="80000"/>
              <a:buFontTx/>
              <a:buNone/>
            </a:pPr>
            <a:endParaRPr lang="cs-CZ" altLang="cs-CZ" dirty="0"/>
          </a:p>
          <a:p>
            <a:pPr eaLnBrk="1" hangingPunct="1">
              <a:buClrTx/>
              <a:buSzPct val="80000"/>
              <a:buFontTx/>
              <a:buNone/>
            </a:pPr>
            <a:endParaRPr lang="cs-CZ" altLang="cs-CZ"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55650" y="0"/>
            <a:ext cx="7772400" cy="1143000"/>
          </a:xfrm>
        </p:spPr>
        <p:txBody>
          <a:bodyPr/>
          <a:lstStyle/>
          <a:p>
            <a:pPr eaLnBrk="1" hangingPunct="1">
              <a:defRPr/>
            </a:pPr>
            <a:r>
              <a:rPr lang="cs-CZ" dirty="0"/>
              <a:t>Poučení</a:t>
            </a:r>
          </a:p>
        </p:txBody>
      </p:sp>
      <p:sp>
        <p:nvSpPr>
          <p:cNvPr id="38915" name="Rectangle 3"/>
          <p:cNvSpPr>
            <a:spLocks noGrp="1" noChangeArrowheads="1"/>
          </p:cNvSpPr>
          <p:nvPr>
            <p:ph type="body" idx="1"/>
          </p:nvPr>
        </p:nvSpPr>
        <p:spPr>
          <a:xfrm>
            <a:off x="0" y="908050"/>
            <a:ext cx="9144000" cy="5949950"/>
          </a:xfrm>
        </p:spPr>
        <p:txBody>
          <a:bodyPr/>
          <a:lstStyle/>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Začátek školního roku</a:t>
            </a:r>
          </a:p>
          <a:p>
            <a:pPr eaLnBrk="1" hangingPunct="1">
              <a:lnSpc>
                <a:spcPct val="90000"/>
              </a:lnSpc>
              <a:buClr>
                <a:srgbClr val="FFC000"/>
              </a:buClr>
              <a:buFont typeface="Wingdings" panose="05000000000000000000" pitchFamily="2" charset="2"/>
              <a:buChar char=""/>
            </a:pP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Akce mimoškolní povahy (vycházka, plavání, exkurze, výlety …) a další akce </a:t>
            </a:r>
            <a:r>
              <a:rPr lang="cs-CZ" altLang="cs-CZ" dirty="0" err="1">
                <a:latin typeface="Aptos" panose="020B0004020202020204" pitchFamily="34" charset="0"/>
              </a:rPr>
              <a:t>šz</a:t>
            </a: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Mimořádné poučení – při závažných školních úrazech, otevření nových prostor školy atd.</a:t>
            </a: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čl. 9 Metodického pokynu MŠMT - 						- účast je docházka v deníku 					výchovné skupiny</a:t>
            </a:r>
          </a:p>
          <a:p>
            <a:pPr marL="0" indent="0" eaLnBrk="1" hangingPunct="1">
              <a:lnSpc>
                <a:spcPct val="90000"/>
              </a:lnSpc>
              <a:buClr>
                <a:srgbClr val="FFC000"/>
              </a:buClr>
              <a:buNone/>
            </a:pPr>
            <a:r>
              <a:rPr lang="cs-CZ" altLang="cs-CZ" dirty="0">
                <a:latin typeface="Aptos" panose="020B0004020202020204" pitchFamily="34" charset="0"/>
              </a:rPr>
              <a:t> 			- osnova poučení 						- ověření znalostí ústně</a:t>
            </a:r>
          </a:p>
        </p:txBody>
      </p:sp>
    </p:spTree>
  </p:cSld>
  <p:clrMapOvr>
    <a:masterClrMapping/>
  </p:clrMapOvr>
  <p:transition advTm="5312"/>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E4D980-BFB6-E82A-0FB3-7C1317E28684}"/>
            </a:ext>
          </a:extLst>
        </p:cNvPr>
        <p:cNvGrpSpPr/>
        <p:nvPr/>
      </p:nvGrpSpPr>
      <p:grpSpPr>
        <a:xfrm>
          <a:off x="0" y="0"/>
          <a:ext cx="0" cy="0"/>
          <a:chOff x="0" y="0"/>
          <a:chExt cx="0" cy="0"/>
        </a:xfrm>
      </p:grpSpPr>
      <p:sp>
        <p:nvSpPr>
          <p:cNvPr id="41986" name="Rectangle 2">
            <a:extLst>
              <a:ext uri="{FF2B5EF4-FFF2-40B4-BE49-F238E27FC236}">
                <a16:creationId xmlns:a16="http://schemas.microsoft.com/office/drawing/2014/main" id="{86F14B61-E676-62DB-A638-4385AD96F31E}"/>
              </a:ext>
            </a:extLst>
          </p:cNvPr>
          <p:cNvSpPr>
            <a:spLocks noGrp="1" noChangeArrowheads="1"/>
          </p:cNvSpPr>
          <p:nvPr>
            <p:ph type="title"/>
          </p:nvPr>
        </p:nvSpPr>
        <p:spPr>
          <a:xfrm>
            <a:off x="0" y="0"/>
            <a:ext cx="9144000" cy="908050"/>
          </a:xfrm>
        </p:spPr>
        <p:txBody>
          <a:bodyPr/>
          <a:lstStyle/>
          <a:p>
            <a:pPr eaLnBrk="1" hangingPunct="1">
              <a:defRPr/>
            </a:pPr>
            <a:r>
              <a:rPr lang="cs-CZ" dirty="0"/>
              <a:t>Dohled nad žáky</a:t>
            </a:r>
          </a:p>
        </p:txBody>
      </p:sp>
      <p:sp>
        <p:nvSpPr>
          <p:cNvPr id="38915" name="Rectangle 3">
            <a:extLst>
              <a:ext uri="{FF2B5EF4-FFF2-40B4-BE49-F238E27FC236}">
                <a16:creationId xmlns:a16="http://schemas.microsoft.com/office/drawing/2014/main" id="{756858AF-38C8-58BE-D12E-3E8A326C658B}"/>
              </a:ext>
            </a:extLst>
          </p:cNvPr>
          <p:cNvSpPr>
            <a:spLocks noGrp="1" noChangeArrowheads="1"/>
          </p:cNvSpPr>
          <p:nvPr>
            <p:ph type="body" idx="1"/>
          </p:nvPr>
        </p:nvSpPr>
        <p:spPr>
          <a:xfrm>
            <a:off x="0" y="908050"/>
            <a:ext cx="9144000" cy="5949950"/>
          </a:xfrm>
        </p:spPr>
        <p:txBody>
          <a:bodyPr/>
          <a:lstStyle/>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Denní dohled</a:t>
            </a:r>
          </a:p>
          <a:p>
            <a:pPr lvl="2"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Minimální počet žáků</a:t>
            </a:r>
          </a:p>
          <a:p>
            <a:pPr lvl="2"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Pokud se nekoná pedagogická činnost – poučený </a:t>
            </a:r>
            <a:r>
              <a:rPr lang="cs-CZ" altLang="cs-CZ" dirty="0" err="1">
                <a:latin typeface="Aptos" panose="020B0004020202020204" pitchFamily="34" charset="0"/>
              </a:rPr>
              <a:t>nepedagog</a:t>
            </a:r>
            <a:endParaRPr lang="cs-CZ" altLang="cs-CZ" dirty="0">
              <a:latin typeface="Aptos" panose="020B0004020202020204" pitchFamily="34" charset="0"/>
            </a:endParaRP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Dohled při vycházkách</a:t>
            </a:r>
          </a:p>
          <a:p>
            <a:pPr lvl="2"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Doprovod pedagoga</a:t>
            </a:r>
          </a:p>
          <a:p>
            <a:pPr lvl="2"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Bez doprovodu (souhlas zákonných zástupců)</a:t>
            </a:r>
          </a:p>
          <a:p>
            <a:pPr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Noční dohled</a:t>
            </a:r>
          </a:p>
          <a:p>
            <a:pPr lvl="2"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Kontrola objektu</a:t>
            </a:r>
          </a:p>
          <a:p>
            <a:pPr lvl="2"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Kontrola přítomnosti žáků</a:t>
            </a:r>
          </a:p>
          <a:p>
            <a:pPr lvl="2"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Zdravotní problémy</a:t>
            </a:r>
          </a:p>
          <a:p>
            <a:pPr lvl="2" eaLnBrk="1" hangingPunct="1">
              <a:lnSpc>
                <a:spcPct val="90000"/>
              </a:lnSpc>
              <a:buClr>
                <a:srgbClr val="FFC000"/>
              </a:buClr>
              <a:buFont typeface="Wingdings" panose="05000000000000000000" pitchFamily="2" charset="2"/>
              <a:buChar char=""/>
            </a:pPr>
            <a:r>
              <a:rPr lang="cs-CZ" altLang="cs-CZ" dirty="0">
                <a:latin typeface="Aptos" panose="020B0004020202020204" pitchFamily="34" charset="0"/>
              </a:rPr>
              <a:t>Vypnuté elektrospotřebiče (adaptéry, nabíječky)</a:t>
            </a:r>
          </a:p>
          <a:p>
            <a:pPr eaLnBrk="1" hangingPunct="1">
              <a:lnSpc>
                <a:spcPct val="90000"/>
              </a:lnSpc>
              <a:buClr>
                <a:srgbClr val="FFC000"/>
              </a:buClr>
              <a:buFont typeface="Wingdings" panose="05000000000000000000" pitchFamily="2" charset="2"/>
              <a:buChar char=""/>
            </a:pPr>
            <a:endParaRPr lang="cs-CZ" altLang="cs-CZ" dirty="0">
              <a:latin typeface="Aptos" panose="020B0004020202020204" pitchFamily="34" charset="0"/>
            </a:endParaRPr>
          </a:p>
        </p:txBody>
      </p:sp>
    </p:spTree>
    <p:extLst>
      <p:ext uri="{BB962C8B-B14F-4D97-AF65-F5344CB8AC3E}">
        <p14:creationId xmlns:p14="http://schemas.microsoft.com/office/powerpoint/2010/main" val="4274484699"/>
      </p:ext>
    </p:extLst>
  </p:cSld>
  <p:clrMapOvr>
    <a:masterClrMapping/>
  </p:clrMapOvr>
  <p:transition advTm="5312"/>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11188" y="188913"/>
            <a:ext cx="7772400" cy="1143000"/>
          </a:xfrm>
        </p:spPr>
        <p:txBody>
          <a:bodyPr/>
          <a:lstStyle/>
          <a:p>
            <a:pPr eaLnBrk="1" hangingPunct="1">
              <a:defRPr/>
            </a:pPr>
            <a:r>
              <a:rPr lang="cs-CZ" dirty="0"/>
              <a:t>OOPP</a:t>
            </a:r>
          </a:p>
        </p:txBody>
      </p:sp>
      <p:sp>
        <p:nvSpPr>
          <p:cNvPr id="39939" name="Rectangle 3"/>
          <p:cNvSpPr>
            <a:spLocks noGrp="1" noChangeArrowheads="1"/>
          </p:cNvSpPr>
          <p:nvPr>
            <p:ph type="body" idx="1"/>
          </p:nvPr>
        </p:nvSpPr>
        <p:spPr>
          <a:xfrm>
            <a:off x="304800" y="1196975"/>
            <a:ext cx="8153400" cy="5661025"/>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Seznam OOPP - ZP § 104, NV 390/2021 Sb., kterým se stanoví rozsah a bližší podmínky poskytování OOPP,  mycích, čistících a dezinfekčních prostředků, </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Evidence OOPP na kartách – podpisy</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Kontrola OOPP</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Kontrolní činnost vedoucích zaměstnanců		- ZP § 302 písm. a) a f)</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Nošení a praní</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Likvidace</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cs typeface="Calibri" panose="020F0502020204030204" pitchFamily="34" charset="0"/>
            </a:endParaRPr>
          </a:p>
          <a:p>
            <a:pPr eaLnBrk="1" hangingPunct="1">
              <a:buFont typeface="Wingdings" panose="05000000000000000000" pitchFamily="2" charset="2"/>
              <a:buNone/>
            </a:pPr>
            <a:endParaRPr lang="cs-CZ" altLang="cs-CZ" dirty="0"/>
          </a:p>
          <a:p>
            <a:pPr eaLnBrk="1" hangingPunct="1">
              <a:buFont typeface="Wingdings" panose="05000000000000000000" pitchFamily="2" charset="2"/>
              <a:buNone/>
            </a:pPr>
            <a:endParaRPr lang="cs-CZ" altLang="cs-CZ" dirty="0"/>
          </a:p>
        </p:txBody>
      </p:sp>
    </p:spTree>
  </p:cSld>
  <p:clrMapOvr>
    <a:masterClrMapping/>
  </p:clrMapOvr>
  <p:transition advTm="5312"/>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55650" y="0"/>
            <a:ext cx="7772400" cy="1143000"/>
          </a:xfrm>
        </p:spPr>
        <p:txBody>
          <a:bodyPr/>
          <a:lstStyle/>
          <a:p>
            <a:pPr eaLnBrk="1" hangingPunct="1">
              <a:defRPr/>
            </a:pPr>
            <a:r>
              <a:rPr lang="cs-CZ" dirty="0"/>
              <a:t>Kategorizace prací</a:t>
            </a:r>
          </a:p>
        </p:txBody>
      </p:sp>
      <p:sp>
        <p:nvSpPr>
          <p:cNvPr id="40963" name="Rectangle 3"/>
          <p:cNvSpPr>
            <a:spLocks noGrp="1" noChangeArrowheads="1"/>
          </p:cNvSpPr>
          <p:nvPr>
            <p:ph type="body" idx="1"/>
          </p:nvPr>
        </p:nvSpPr>
        <p:spPr>
          <a:xfrm>
            <a:off x="0" y="908721"/>
            <a:ext cx="9144000" cy="5949280"/>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Na základě rizikových faktorů práce stanoví OZO zařazení do tříd 1 – 4</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Informace pro všechny zaměstnance i všechny profese – při nástupu do zaměstnání nebo změně</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V 432/2003 Sb., </a:t>
            </a:r>
            <a:r>
              <a:rPr lang="cs-CZ" altLang="cs-CZ" sz="1800" dirty="0">
                <a:latin typeface="Calibri" panose="020F0502020204030204" pitchFamily="34" charset="0"/>
              </a:rPr>
              <a:t>podmínky zařazování prací do kategorií</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Ve školství 1. a 2. kategorie (mimořádně 3)</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Zaslat na KHS ve 2. třídě – Oznámení o zařazení…</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Zaslat na KHS  ve 3. třídě – Návrh na zařazení….</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None/>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p>
          <a:p>
            <a:pPr eaLnBrk="1" hangingPunct="1">
              <a:buFont typeface="Wingdings" panose="05000000000000000000" pitchFamily="2" charset="2"/>
              <a:buNone/>
            </a:pPr>
            <a:endParaRPr lang="cs-CZ" altLang="cs-CZ" dirty="0"/>
          </a:p>
        </p:txBody>
      </p:sp>
    </p:spTree>
  </p:cSld>
  <p:clrMapOvr>
    <a:masterClrMapping/>
  </p:clrMapOvr>
  <p:transition advTm="5312"/>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07504" y="0"/>
            <a:ext cx="9036496" cy="980728"/>
          </a:xfrm>
        </p:spPr>
        <p:txBody>
          <a:bodyPr/>
          <a:lstStyle/>
          <a:p>
            <a:pPr eaLnBrk="1" hangingPunct="1">
              <a:defRPr/>
            </a:pPr>
            <a:r>
              <a:rPr lang="cs-CZ" dirty="0"/>
              <a:t>Dokumentace kuchyňky a jídelny</a:t>
            </a:r>
          </a:p>
        </p:txBody>
      </p:sp>
      <p:sp>
        <p:nvSpPr>
          <p:cNvPr id="41987" name="Rectangle 3"/>
          <p:cNvSpPr>
            <a:spLocks noGrp="1" noChangeArrowheads="1"/>
          </p:cNvSpPr>
          <p:nvPr>
            <p:ph type="body" idx="1"/>
          </p:nvPr>
        </p:nvSpPr>
        <p:spPr>
          <a:xfrm>
            <a:off x="0" y="836712"/>
            <a:ext cx="9144000" cy="6021289"/>
          </a:xfrm>
        </p:spPr>
        <p:txBody>
          <a:bodyPr/>
          <a:lstStyle/>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Provozní řád jídelny – kuchyňky, cvičné kuchyně</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Návody k obsluze od všech strojů k dispozici</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Hygiena v kuchyni</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Manipulace s břemeny</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Zrušení zdravotních průkazů od 1.7.2023</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Znalost hygienického minima </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Epidemiologicky závažné činnosti</a:t>
            </a:r>
          </a:p>
          <a:p>
            <a:pPr eaLnBrk="1" hangingPunct="1">
              <a:buFont typeface="Wingdings" panose="05000000000000000000" pitchFamily="2" charset="2"/>
              <a:buNone/>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p>
          <a:p>
            <a:pPr eaLnBrk="1" hangingPunct="1">
              <a:buFont typeface="Wingdings" panose="05000000000000000000" pitchFamily="2" charset="2"/>
              <a:buNone/>
            </a:pPr>
            <a:endParaRPr lang="cs-CZ" altLang="cs-CZ" dirty="0"/>
          </a:p>
        </p:txBody>
      </p:sp>
    </p:spTree>
  </p:cSld>
  <p:clrMapOvr>
    <a:masterClrMapping/>
  </p:clrMapOvr>
  <p:transition advTm="5312"/>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55650" y="0"/>
            <a:ext cx="7772400" cy="1143000"/>
          </a:xfrm>
        </p:spPr>
        <p:txBody>
          <a:bodyPr/>
          <a:lstStyle/>
          <a:p>
            <a:pPr eaLnBrk="1" hangingPunct="1">
              <a:defRPr/>
            </a:pPr>
            <a:r>
              <a:rPr lang="cs-CZ" dirty="0"/>
              <a:t>Dokumentace strojů a zařízení</a:t>
            </a:r>
          </a:p>
        </p:txBody>
      </p:sp>
      <p:sp>
        <p:nvSpPr>
          <p:cNvPr id="43011" name="Rectangle 3"/>
          <p:cNvSpPr>
            <a:spLocks noGrp="1" noChangeArrowheads="1"/>
          </p:cNvSpPr>
          <p:nvPr>
            <p:ph type="body" idx="1"/>
          </p:nvPr>
        </p:nvSpPr>
        <p:spPr>
          <a:xfrm>
            <a:off x="250824" y="908721"/>
            <a:ext cx="8893175" cy="5949280"/>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Provozní řády, dokumentace</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Školení BOZP  - prokazatelné seznámení</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Návody k obsluze od všech strojů k dispozici</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VTZ – jmenovat obsluhu, proškolit</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Sledování revizí – četnost</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Revizní zprávy – přečíst a podepsat</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Náprava nedostatků z revizí</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NV 339/2017 Sb. – křovinořez, řetězová pila</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Nestačí seznámení, ale typ stroje a kde je návod</a:t>
            </a:r>
          </a:p>
          <a:p>
            <a:pPr lvl="2"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p>
          <a:p>
            <a:pPr eaLnBrk="1" hangingPunct="1">
              <a:buFont typeface="Wingdings" panose="05000000000000000000" pitchFamily="2" charset="2"/>
              <a:buNone/>
            </a:pPr>
            <a:endParaRPr lang="cs-CZ" altLang="cs-CZ" dirty="0"/>
          </a:p>
        </p:txBody>
      </p:sp>
    </p:spTree>
  </p:cSld>
  <p:clrMapOvr>
    <a:masterClrMapping/>
  </p:clrMapOvr>
  <p:transition advTm="5312"/>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55650" y="0"/>
            <a:ext cx="7772400" cy="1143000"/>
          </a:xfrm>
        </p:spPr>
        <p:txBody>
          <a:bodyPr/>
          <a:lstStyle/>
          <a:p>
            <a:pPr eaLnBrk="1" hangingPunct="1">
              <a:defRPr/>
            </a:pPr>
            <a:r>
              <a:rPr lang="cs-CZ" dirty="0"/>
              <a:t>Zákon 250/2021 Sb. o VTZ</a:t>
            </a:r>
          </a:p>
        </p:txBody>
      </p:sp>
      <p:sp>
        <p:nvSpPr>
          <p:cNvPr id="43011" name="Rectangle 3"/>
          <p:cNvSpPr>
            <a:spLocks noGrp="1" noChangeArrowheads="1"/>
          </p:cNvSpPr>
          <p:nvPr>
            <p:ph type="body" idx="1"/>
          </p:nvPr>
        </p:nvSpPr>
        <p:spPr>
          <a:xfrm>
            <a:off x="1" y="836712"/>
            <a:ext cx="9144000" cy="6021288"/>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VTZ elektro – NV 190/2022 Sb.</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Ruší se V 50/1978 Sb.– školení § 3, § 11 fyzika</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VEZ </a:t>
            </a:r>
            <a:r>
              <a:rPr lang="cs-CZ" altLang="cs-CZ" b="1" dirty="0">
                <a:latin typeface="Calibri" panose="020F0502020204030204" pitchFamily="34" charset="0"/>
              </a:rPr>
              <a:t>nejsou</a:t>
            </a:r>
            <a:r>
              <a:rPr lang="cs-CZ" altLang="cs-CZ" dirty="0">
                <a:latin typeface="Calibri" panose="020F0502020204030204" pitchFamily="34" charset="0"/>
              </a:rPr>
              <a:t> – el. nářadí a spotřebiče do 400 V, prodlužovačky, zdravotnické přístroje atd.</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Lhůty zůstávají podle ČSN 33 16 00 ad. 2</a:t>
            </a:r>
          </a:p>
          <a:p>
            <a:pPr eaLnBrk="1" hangingPunct="1">
              <a:buClr>
                <a:srgbClr val="FFC000"/>
              </a:buClr>
              <a:buFont typeface="Wingdings" panose="05000000000000000000" pitchFamily="2" charset="2"/>
              <a:buChar char=""/>
            </a:pPr>
            <a:endParaRPr lang="cs-CZ" altLang="cs-CZ" sz="2000"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sz="2000"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sz="2000" dirty="0">
                <a:latin typeface="Calibri" panose="020F0502020204030204" pitchFamily="34" charset="0"/>
              </a:rPr>
              <a:t>VTZ plyn – NV 191/2022 Sb.</a:t>
            </a:r>
          </a:p>
          <a:p>
            <a:pPr lvl="2" eaLnBrk="1" hangingPunct="1">
              <a:buClr>
                <a:srgbClr val="FFC000"/>
              </a:buClr>
              <a:buFont typeface="Wingdings" panose="05000000000000000000" pitchFamily="2" charset="2"/>
              <a:buChar char=""/>
            </a:pPr>
            <a:r>
              <a:rPr lang="cs-CZ" altLang="cs-CZ" sz="1600" dirty="0">
                <a:latin typeface="Calibri" panose="020F0502020204030204" pitchFamily="34" charset="0"/>
              </a:rPr>
              <a:t>Seznámení odpovědné osoby se zařízením</a:t>
            </a:r>
          </a:p>
          <a:p>
            <a:pPr lvl="2" eaLnBrk="1" hangingPunct="1">
              <a:buClr>
                <a:srgbClr val="FFC000"/>
              </a:buClr>
              <a:buFont typeface="Wingdings" panose="05000000000000000000" pitchFamily="2" charset="2"/>
              <a:buChar char=""/>
            </a:pPr>
            <a:r>
              <a:rPr lang="cs-CZ" altLang="cs-CZ" sz="1600" dirty="0">
                <a:latin typeface="Calibri" panose="020F0502020204030204" pitchFamily="34" charset="0"/>
              </a:rPr>
              <a:t>Do 50 kW se nemusí vypracovávat místní provozní řád</a:t>
            </a:r>
          </a:p>
          <a:p>
            <a:pPr eaLnBrk="1" hangingPunct="1">
              <a:buClr>
                <a:srgbClr val="FFC000"/>
              </a:buClr>
              <a:buFont typeface="Wingdings" panose="05000000000000000000" pitchFamily="2" charset="2"/>
              <a:buChar char=""/>
            </a:pPr>
            <a:r>
              <a:rPr lang="cs-CZ" altLang="cs-CZ" sz="2000" dirty="0">
                <a:latin typeface="Calibri" panose="020F0502020204030204" pitchFamily="34" charset="0"/>
              </a:rPr>
              <a:t>VTZ tlakové nádoby – NV 192/2022 Sb.</a:t>
            </a:r>
          </a:p>
          <a:p>
            <a:pPr lvl="2" eaLnBrk="1" hangingPunct="1">
              <a:buClr>
                <a:srgbClr val="FFC000"/>
              </a:buClr>
              <a:buFont typeface="Wingdings" panose="05000000000000000000" pitchFamily="2" charset="2"/>
              <a:buChar char=""/>
            </a:pPr>
            <a:r>
              <a:rPr lang="cs-CZ" altLang="cs-CZ" sz="1600" dirty="0">
                <a:latin typeface="Calibri" panose="020F0502020204030204" pitchFamily="34" charset="0"/>
              </a:rPr>
              <a:t>Určení osoby odpovědné za provoz</a:t>
            </a:r>
          </a:p>
          <a:p>
            <a:pPr lvl="2" eaLnBrk="1" hangingPunct="1">
              <a:buClr>
                <a:srgbClr val="FFC000"/>
              </a:buClr>
              <a:buFont typeface="Wingdings" panose="05000000000000000000" pitchFamily="2" charset="2"/>
              <a:buChar char=""/>
            </a:pPr>
            <a:r>
              <a:rPr lang="cs-CZ" altLang="cs-CZ" sz="1600" dirty="0">
                <a:latin typeface="Calibri" panose="020F0502020204030204" pitchFamily="34" charset="0"/>
              </a:rPr>
              <a:t>Požadavky na umístění</a:t>
            </a:r>
          </a:p>
          <a:p>
            <a:pPr lvl="2" eaLnBrk="1" hangingPunct="1">
              <a:buClr>
                <a:srgbClr val="FFC000"/>
              </a:buClr>
              <a:buFont typeface="Wingdings" panose="05000000000000000000" pitchFamily="2" charset="2"/>
              <a:buChar char=""/>
            </a:pPr>
            <a:r>
              <a:rPr lang="cs-CZ" altLang="cs-CZ" sz="1600" dirty="0">
                <a:latin typeface="Calibri" panose="020F0502020204030204" pitchFamily="34" charset="0"/>
              </a:rPr>
              <a:t>Rozpis revizí a zkoušek</a:t>
            </a:r>
          </a:p>
          <a:p>
            <a:pPr lvl="2" eaLnBrk="1" hangingPunct="1">
              <a:buClr>
                <a:srgbClr val="FFC000"/>
              </a:buClr>
              <a:buFont typeface="Wingdings" panose="05000000000000000000" pitchFamily="2" charset="2"/>
              <a:buChar char=""/>
            </a:pPr>
            <a:r>
              <a:rPr lang="cs-CZ" altLang="cs-CZ" sz="1600" dirty="0">
                <a:latin typeface="Calibri" panose="020F0502020204030204" pitchFamily="34" charset="0"/>
              </a:rPr>
              <a:t>Zpracování MPBP</a:t>
            </a:r>
          </a:p>
          <a:p>
            <a:pPr eaLnBrk="1" hangingPunct="1">
              <a:buClr>
                <a:srgbClr val="FFC000"/>
              </a:buClr>
              <a:buFont typeface="Wingdings" panose="05000000000000000000" pitchFamily="2" charset="2"/>
              <a:buChar char=""/>
            </a:pPr>
            <a:endParaRPr lang="cs-CZ" altLang="cs-CZ" dirty="0"/>
          </a:p>
        </p:txBody>
      </p:sp>
    </p:spTree>
    <p:extLst>
      <p:ext uri="{BB962C8B-B14F-4D97-AF65-F5344CB8AC3E}">
        <p14:creationId xmlns:p14="http://schemas.microsoft.com/office/powerpoint/2010/main" val="3447640279"/>
      </p:ext>
    </p:extLst>
  </p:cSld>
  <p:clrMapOvr>
    <a:masterClrMapping/>
  </p:clrMapOvr>
  <p:transition advTm="5312"/>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0" y="0"/>
            <a:ext cx="9144000" cy="6858000"/>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VTZ zdvihací – NV 193/2022 Sb.</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VZZ jsou výtahy osob a nákladu pro více než 100 kg</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Výtahy pro jídlo v MŠ není VZZ</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Určí pověřenou osobu za provoz</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VTZ odborná způsobilost – NV 194/2022 Sb.</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 4 osoba poučená</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 5 osoba znalá</a:t>
            </a:r>
          </a:p>
          <a:p>
            <a:pPr lvl="3" eaLnBrk="1" hangingPunct="1">
              <a:buClr>
                <a:srgbClr val="FFC000"/>
              </a:buClr>
              <a:buFont typeface="Wingdings" panose="05000000000000000000" pitchFamily="2" charset="2"/>
              <a:buChar char=""/>
            </a:pPr>
            <a:r>
              <a:rPr lang="cs-CZ" altLang="cs-CZ" dirty="0">
                <a:latin typeface="Calibri" panose="020F0502020204030204" pitchFamily="34" charset="0"/>
              </a:rPr>
              <a:t>Elektrotechnik</a:t>
            </a:r>
          </a:p>
          <a:p>
            <a:pPr lvl="3" eaLnBrk="1" hangingPunct="1">
              <a:buClr>
                <a:srgbClr val="FFC000"/>
              </a:buClr>
              <a:buFont typeface="Wingdings" panose="05000000000000000000" pitchFamily="2" charset="2"/>
              <a:buChar char=""/>
            </a:pPr>
            <a:r>
              <a:rPr lang="cs-CZ" altLang="cs-CZ" dirty="0">
                <a:latin typeface="Calibri" panose="020F0502020204030204" pitchFamily="34" charset="0"/>
              </a:rPr>
              <a:t>Vedoucí elektrotechnik</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 8 revizní technik</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Ověření bezpečnosti spotřebičů - § 5 až 8</a:t>
            </a:r>
          </a:p>
          <a:p>
            <a:pPr eaLnBrk="1" hangingPunct="1">
              <a:buClr>
                <a:srgbClr val="FFC000"/>
              </a:buClr>
              <a:buFont typeface="Wingdings" panose="05000000000000000000" pitchFamily="2" charset="2"/>
              <a:buChar char=""/>
            </a:pPr>
            <a:r>
              <a:rPr lang="cs-CZ" altLang="cs-CZ" sz="2000" dirty="0">
                <a:latin typeface="Calibri" panose="020F0502020204030204" pitchFamily="34" charset="0"/>
              </a:rPr>
              <a:t>U výuky žáků a studentů elektrotechnických oborů, místo splnění požadavků na osoby poučené podle tohoto nařízení se nyní uvádí, že musí být byli řádně zaškoleni podle § 9 odst. 1, a to v rozsahu jimi vykonávané činnosti na elektrických zařízeních, jejich znalosti byly ověřeny a byl o tom proveden zápis.</a:t>
            </a:r>
          </a:p>
        </p:txBody>
      </p:sp>
    </p:spTree>
    <p:extLst>
      <p:ext uri="{BB962C8B-B14F-4D97-AF65-F5344CB8AC3E}">
        <p14:creationId xmlns:p14="http://schemas.microsoft.com/office/powerpoint/2010/main" val="459947236"/>
      </p:ext>
    </p:extLst>
  </p:cSld>
  <p:clrMapOvr>
    <a:masterClrMapping/>
  </p:clrMapOvr>
  <p:transition advTm="5312"/>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11188" y="1"/>
            <a:ext cx="7772400" cy="764704"/>
          </a:xfrm>
        </p:spPr>
        <p:txBody>
          <a:bodyPr/>
          <a:lstStyle/>
          <a:p>
            <a:pPr eaLnBrk="1" hangingPunct="1">
              <a:defRPr/>
            </a:pPr>
            <a:r>
              <a:rPr lang="cs-CZ" sz="2800" dirty="0"/>
              <a:t>Zakázané práce těhotných žen, mladistvých…</a:t>
            </a:r>
          </a:p>
        </p:txBody>
      </p:sp>
      <p:sp>
        <p:nvSpPr>
          <p:cNvPr id="44035" name="Rectangle 3"/>
          <p:cNvSpPr>
            <a:spLocks noGrp="1" noChangeArrowheads="1"/>
          </p:cNvSpPr>
          <p:nvPr>
            <p:ph type="body" idx="1"/>
          </p:nvPr>
        </p:nvSpPr>
        <p:spPr>
          <a:xfrm>
            <a:off x="0" y="908050"/>
            <a:ext cx="9144000" cy="5949950"/>
          </a:xfrm>
        </p:spPr>
        <p:txBody>
          <a:bodyPr/>
          <a:lstStyle/>
          <a:p>
            <a:pPr eaLnBrk="1" hangingPunct="1">
              <a:buClr>
                <a:srgbClr val="FFC000"/>
              </a:buClr>
              <a:buFont typeface="Wingdings" panose="05000000000000000000" pitchFamily="2" charset="2"/>
              <a:buChar char=""/>
            </a:pPr>
            <a:r>
              <a:rPr lang="cs-CZ" altLang="cs-CZ">
                <a:latin typeface="Calibri" panose="020F0502020204030204" pitchFamily="34" charset="0"/>
              </a:rPr>
              <a:t>ZP § 238 - 247 , V 180/2015 Sb., NV 361/2007 Sb.</a:t>
            </a:r>
          </a:p>
          <a:p>
            <a:pPr eaLnBrk="1" hangingPunct="1">
              <a:buClr>
                <a:srgbClr val="FFC000"/>
              </a:buClr>
              <a:buFont typeface="Wingdings" panose="05000000000000000000" pitchFamily="2" charset="2"/>
              <a:buChar char=""/>
            </a:pPr>
            <a:r>
              <a:rPr lang="cs-CZ" altLang="cs-CZ">
                <a:latin typeface="Calibri" panose="020F0502020204030204" pitchFamily="34" charset="0"/>
              </a:rPr>
              <a:t>Směrnice organizace  - slouží ke stanovení zakázaných prací (můžeme zpřísnit limity)</a:t>
            </a:r>
          </a:p>
          <a:p>
            <a:pPr eaLnBrk="1" hangingPunct="1">
              <a:buClr>
                <a:srgbClr val="FFC000"/>
              </a:buClr>
              <a:buFont typeface="Wingdings" panose="05000000000000000000" pitchFamily="2" charset="2"/>
              <a:buChar char=""/>
            </a:pPr>
            <a:r>
              <a:rPr lang="cs-CZ" altLang="cs-CZ">
                <a:latin typeface="Calibri" panose="020F0502020204030204" pitchFamily="34" charset="0"/>
              </a:rPr>
              <a:t>Hmotnostní limity (bez vlivu na věk)</a:t>
            </a:r>
          </a:p>
          <a:p>
            <a:pPr lvl="2" eaLnBrk="1" hangingPunct="1">
              <a:buClr>
                <a:srgbClr val="FFC000"/>
              </a:buClr>
              <a:buFont typeface="Wingdings" panose="05000000000000000000" pitchFamily="2" charset="2"/>
              <a:buChar char=""/>
            </a:pPr>
            <a:r>
              <a:rPr lang="cs-CZ" altLang="cs-CZ">
                <a:latin typeface="Calibri" panose="020F0502020204030204" pitchFamily="34" charset="0"/>
              </a:rPr>
              <a:t>Ženy – 20/15 kg (těhotné ženy 10/5 kg)</a:t>
            </a:r>
          </a:p>
          <a:p>
            <a:pPr lvl="2" eaLnBrk="1" hangingPunct="1">
              <a:buClr>
                <a:srgbClr val="FFC000"/>
              </a:buClr>
              <a:buFont typeface="Wingdings" panose="05000000000000000000" pitchFamily="2" charset="2"/>
              <a:buChar char=""/>
            </a:pPr>
            <a:r>
              <a:rPr lang="cs-CZ" altLang="cs-CZ">
                <a:latin typeface="Calibri" panose="020F0502020204030204" pitchFamily="34" charset="0"/>
              </a:rPr>
              <a:t>Muži – 50/30 kg</a:t>
            </a:r>
          </a:p>
          <a:p>
            <a:pPr lvl="2" eaLnBrk="1" hangingPunct="1">
              <a:buClr>
                <a:srgbClr val="FFC000"/>
              </a:buClr>
              <a:buFont typeface="Wingdings" panose="05000000000000000000" pitchFamily="2" charset="2"/>
              <a:buChar char=""/>
            </a:pPr>
            <a:r>
              <a:rPr lang="cs-CZ" altLang="cs-CZ">
                <a:latin typeface="Calibri" panose="020F0502020204030204" pitchFamily="34" charset="0"/>
              </a:rPr>
              <a:t>Dívky – 15/10 kg </a:t>
            </a:r>
          </a:p>
          <a:p>
            <a:pPr lvl="2" eaLnBrk="1" hangingPunct="1">
              <a:buClr>
                <a:srgbClr val="FFC000"/>
              </a:buClr>
              <a:buFont typeface="Wingdings" panose="05000000000000000000" pitchFamily="2" charset="2"/>
              <a:buChar char=""/>
            </a:pPr>
            <a:r>
              <a:rPr lang="cs-CZ" altLang="cs-CZ">
                <a:latin typeface="Calibri" panose="020F0502020204030204" pitchFamily="34" charset="0"/>
              </a:rPr>
              <a:t>CHlapci – 20/15 kg</a:t>
            </a:r>
          </a:p>
          <a:p>
            <a:pPr eaLnBrk="1" hangingPunct="1">
              <a:buClr>
                <a:srgbClr val="FFC000"/>
              </a:buClr>
              <a:buFont typeface="Wingdings" panose="05000000000000000000" pitchFamily="2" charset="2"/>
              <a:buChar char=""/>
            </a:pPr>
            <a:r>
              <a:rPr lang="cs-CZ" altLang="cs-CZ">
                <a:latin typeface="Calibri" panose="020F0502020204030204" pitchFamily="34" charset="0"/>
              </a:rPr>
              <a:t>Nebezpečné prostřední – rizikové práce, práce ve výškách, chemické látky, práce v noci ….</a:t>
            </a:r>
          </a:p>
          <a:p>
            <a:pPr eaLnBrk="1" hangingPunct="1">
              <a:buClr>
                <a:srgbClr val="FFC000"/>
              </a:buClr>
              <a:buFont typeface="Wingdings" panose="05000000000000000000" pitchFamily="2" charset="2"/>
              <a:buChar char=""/>
            </a:pPr>
            <a:r>
              <a:rPr lang="cs-CZ" altLang="cs-CZ">
                <a:latin typeface="Calibri" panose="020F0502020204030204" pitchFamily="34" charset="0"/>
              </a:rPr>
              <a:t>Manipulace s břemeny – živé, neživé</a:t>
            </a:r>
          </a:p>
          <a:p>
            <a:pPr eaLnBrk="1" hangingPunct="1">
              <a:buClr>
                <a:srgbClr val="FFC000"/>
              </a:buClr>
              <a:buFont typeface="Wingdings" panose="05000000000000000000" pitchFamily="2" charset="2"/>
              <a:buChar char=""/>
            </a:pPr>
            <a:endParaRPr lang="cs-CZ" altLang="cs-CZ">
              <a:latin typeface="Calibri" panose="020F0502020204030204" pitchFamily="34" charset="0"/>
            </a:endParaRPr>
          </a:p>
          <a:p>
            <a:pPr eaLnBrk="1" hangingPunct="1">
              <a:buFont typeface="Wingdings" panose="05000000000000000000" pitchFamily="2" charset="2"/>
              <a:buNone/>
            </a:pPr>
            <a:endParaRPr lang="cs-CZ" altLang="cs-CZ">
              <a:latin typeface="Calibri" panose="020F0502020204030204" pitchFamily="34" charset="0"/>
            </a:endParaRPr>
          </a:p>
          <a:p>
            <a:pPr eaLnBrk="1" hangingPunct="1">
              <a:buFont typeface="Wingdings" panose="05000000000000000000" pitchFamily="2" charset="2"/>
              <a:buNone/>
            </a:pPr>
            <a:endParaRPr lang="cs-CZ" altLang="cs-CZ"/>
          </a:p>
          <a:p>
            <a:pPr eaLnBrk="1" hangingPunct="1">
              <a:buFont typeface="Wingdings" panose="05000000000000000000" pitchFamily="2" charset="2"/>
              <a:buNone/>
            </a:pPr>
            <a:endParaRPr lang="cs-CZ" altLang="cs-CZ"/>
          </a:p>
        </p:txBody>
      </p:sp>
    </p:spTree>
  </p:cSld>
  <p:clrMapOvr>
    <a:masterClrMapping/>
  </p:clrMapOvr>
  <p:transition advTm="5312"/>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4213" y="188913"/>
            <a:ext cx="7772400" cy="1008062"/>
          </a:xfrm>
        </p:spPr>
        <p:txBody>
          <a:bodyPr/>
          <a:lstStyle/>
          <a:p>
            <a:pPr eaLnBrk="1" hangingPunct="1">
              <a:defRPr/>
            </a:pPr>
            <a:r>
              <a:rPr lang="cs-CZ" dirty="0"/>
              <a:t>Kontroly zaměstnanců </a:t>
            </a:r>
          </a:p>
        </p:txBody>
      </p:sp>
      <p:sp>
        <p:nvSpPr>
          <p:cNvPr id="45059" name="Rectangle 3"/>
          <p:cNvSpPr>
            <a:spLocks noGrp="1" noChangeArrowheads="1"/>
          </p:cNvSpPr>
          <p:nvPr>
            <p:ph type="body" idx="1"/>
          </p:nvPr>
        </p:nvSpPr>
        <p:spPr>
          <a:xfrm>
            <a:off x="0" y="1196975"/>
            <a:ext cx="9144000" cy="5661025"/>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Kontrolní činnost vedoucích zaměstnanců	</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Zákon 65/2017 Sb. </a:t>
            </a:r>
          </a:p>
          <a:p>
            <a:pPr lvl="1" eaLnBrk="1" hangingPunct="1">
              <a:buClr>
                <a:srgbClr val="FFC000"/>
              </a:buClr>
              <a:buFont typeface="Wingdings" panose="05000000000000000000" pitchFamily="2" charset="2"/>
              <a:buChar char=""/>
            </a:pPr>
            <a:r>
              <a:rPr lang="cs-CZ" altLang="cs-CZ" dirty="0">
                <a:latin typeface="Calibri" panose="020F0502020204030204" pitchFamily="34" charset="0"/>
              </a:rPr>
              <a:t>Zákazy tabákových výrobků, elektronických cigaret, vodních dýmek, nikotinové sáčky, </a:t>
            </a:r>
            <a:r>
              <a:rPr lang="cs-CZ" altLang="cs-CZ" dirty="0" err="1">
                <a:latin typeface="Calibri" panose="020F0502020204030204" pitchFamily="34" charset="0"/>
              </a:rPr>
              <a:t>kratom</a:t>
            </a:r>
            <a:endParaRPr lang="cs-CZ" altLang="cs-CZ" dirty="0">
              <a:latin typeface="Calibri" panose="020F0502020204030204" pitchFamily="34" charset="0"/>
            </a:endParaRPr>
          </a:p>
          <a:p>
            <a:pPr lvl="1" eaLnBrk="1" hangingPunct="1">
              <a:buClr>
                <a:srgbClr val="FFC000"/>
              </a:buClr>
              <a:buFont typeface="Wingdings" panose="05000000000000000000" pitchFamily="2" charset="2"/>
              <a:buChar char=""/>
            </a:pPr>
            <a:r>
              <a:rPr lang="cs-CZ" altLang="cs-CZ" dirty="0">
                <a:latin typeface="Calibri" panose="020F0502020204030204" pitchFamily="34" charset="0"/>
              </a:rPr>
              <a:t>Působnost zákona</a:t>
            </a:r>
          </a:p>
          <a:p>
            <a:pPr lvl="1" eaLnBrk="1" hangingPunct="1">
              <a:buClr>
                <a:srgbClr val="FFC000"/>
              </a:buClr>
              <a:buFont typeface="Wingdings" panose="05000000000000000000" pitchFamily="2" charset="2"/>
              <a:buChar char=""/>
            </a:pPr>
            <a:r>
              <a:rPr lang="cs-CZ" altLang="cs-CZ" dirty="0">
                <a:latin typeface="Calibri" panose="020F0502020204030204" pitchFamily="34" charset="0"/>
              </a:rPr>
              <a:t>Zákaz pro všechny osoby na pracovišti</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Orientační vyšetření a odborné lékařské vyšetření </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Zjišťování při podezření – PČR, MP, zaměstnavatel…</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Nezletilé osoby – PČR, MP</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Jakýkoliv detekční přístroj nebo poslat na odběr krve</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Deník kontrol</a:t>
            </a:r>
          </a:p>
          <a:p>
            <a:pPr eaLnBrk="1" hangingPunct="1">
              <a:buFont typeface="Wingdings" panose="05000000000000000000" pitchFamily="2" charset="2"/>
              <a:buNone/>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p>
          <a:p>
            <a:pPr eaLnBrk="1" hangingPunct="1">
              <a:buFont typeface="Wingdings" panose="05000000000000000000" pitchFamily="2" charset="2"/>
              <a:buNone/>
            </a:pPr>
            <a:endParaRPr lang="cs-CZ" altLang="cs-CZ" dirty="0"/>
          </a:p>
        </p:txBody>
      </p:sp>
    </p:spTree>
  </p:cSld>
  <p:clrMapOvr>
    <a:masterClrMapping/>
  </p:clrMapOvr>
  <p:transition advTm="5312"/>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6226FB-B5E6-F4CB-2CAB-1D96486CC2BA}"/>
            </a:ext>
          </a:extLst>
        </p:cNvPr>
        <p:cNvGrpSpPr/>
        <p:nvPr/>
      </p:nvGrpSpPr>
      <p:grpSpPr>
        <a:xfrm>
          <a:off x="0" y="0"/>
          <a:ext cx="0" cy="0"/>
          <a:chOff x="0" y="0"/>
          <a:chExt cx="0" cy="0"/>
        </a:xfrm>
      </p:grpSpPr>
      <p:sp>
        <p:nvSpPr>
          <p:cNvPr id="43010" name="Rectangle 2">
            <a:extLst>
              <a:ext uri="{FF2B5EF4-FFF2-40B4-BE49-F238E27FC236}">
                <a16:creationId xmlns:a16="http://schemas.microsoft.com/office/drawing/2014/main" id="{E2CD861B-F6E2-781B-7F6E-5E9FE0C3D95F}"/>
              </a:ext>
            </a:extLst>
          </p:cNvPr>
          <p:cNvSpPr>
            <a:spLocks noGrp="1" noChangeArrowheads="1"/>
          </p:cNvSpPr>
          <p:nvPr>
            <p:ph type="title"/>
          </p:nvPr>
        </p:nvSpPr>
        <p:spPr>
          <a:xfrm>
            <a:off x="107504" y="0"/>
            <a:ext cx="9036496" cy="863823"/>
          </a:xfrm>
        </p:spPr>
        <p:txBody>
          <a:bodyPr/>
          <a:lstStyle/>
          <a:p>
            <a:pPr eaLnBrk="1" hangingPunct="1">
              <a:defRPr/>
            </a:pPr>
            <a:r>
              <a:rPr lang="cs-CZ" dirty="0" err="1"/>
              <a:t>Kratom</a:t>
            </a:r>
            <a:endParaRPr lang="cs-CZ" dirty="0"/>
          </a:p>
        </p:txBody>
      </p:sp>
      <p:sp>
        <p:nvSpPr>
          <p:cNvPr id="45059" name="Rectangle 3">
            <a:extLst>
              <a:ext uri="{FF2B5EF4-FFF2-40B4-BE49-F238E27FC236}">
                <a16:creationId xmlns:a16="http://schemas.microsoft.com/office/drawing/2014/main" id="{FB7632A6-F768-5458-C2E5-97268354158A}"/>
              </a:ext>
            </a:extLst>
          </p:cNvPr>
          <p:cNvSpPr>
            <a:spLocks noGrp="1" noChangeArrowheads="1"/>
          </p:cNvSpPr>
          <p:nvPr>
            <p:ph type="body" idx="1"/>
          </p:nvPr>
        </p:nvSpPr>
        <p:spPr>
          <a:xfrm>
            <a:off x="0" y="1052737"/>
            <a:ext cx="9144000" cy="5805264"/>
          </a:xfrm>
        </p:spPr>
        <p:txBody>
          <a:bodyPr/>
          <a:lstStyle/>
          <a:p>
            <a:pPr eaLnBrk="1" hangingPunct="1">
              <a:buClr>
                <a:srgbClr val="FFC000"/>
              </a:buClr>
              <a:buFont typeface="Wingdings" panose="05000000000000000000" pitchFamily="2" charset="2"/>
              <a:buChar char=""/>
            </a:pPr>
            <a:r>
              <a:rPr lang="cs-CZ" altLang="cs-CZ" sz="2400" dirty="0" err="1">
                <a:latin typeface="Calibri" panose="020F0502020204030204" pitchFamily="34" charset="0"/>
              </a:rPr>
              <a:t>Psychomodulační</a:t>
            </a:r>
            <a:r>
              <a:rPr lang="cs-CZ" altLang="cs-CZ" sz="2400" dirty="0">
                <a:latin typeface="Calibri" panose="020F0502020204030204" pitchFamily="34" charset="0"/>
              </a:rPr>
              <a:t> látka: Od konce roku 2025 je </a:t>
            </a:r>
            <a:r>
              <a:rPr lang="cs-CZ" altLang="cs-CZ" sz="2400" dirty="0" err="1">
                <a:latin typeface="Calibri" panose="020F0502020204030204" pitchFamily="34" charset="0"/>
              </a:rPr>
              <a:t>kratom</a:t>
            </a:r>
            <a:r>
              <a:rPr lang="cs-CZ" altLang="cs-CZ" sz="2400" dirty="0">
                <a:latin typeface="Calibri" panose="020F0502020204030204" pitchFamily="34" charset="0"/>
              </a:rPr>
              <a:t> oficiálně zařazen na seznam tzv. </a:t>
            </a:r>
            <a:r>
              <a:rPr lang="cs-CZ" altLang="cs-CZ" sz="2400" dirty="0" err="1">
                <a:latin typeface="Calibri" panose="020F0502020204030204" pitchFamily="34" charset="0"/>
              </a:rPr>
              <a:t>psychomodulačních</a:t>
            </a:r>
            <a:r>
              <a:rPr lang="cs-CZ" altLang="cs-CZ" sz="2400" dirty="0">
                <a:latin typeface="Calibri" panose="020F0502020204030204" pitchFamily="34" charset="0"/>
              </a:rPr>
              <a:t> látek (PML).</a:t>
            </a:r>
          </a:p>
          <a:p>
            <a:pPr eaLnBrk="1" hangingPunct="1">
              <a:buClr>
                <a:srgbClr val="FFC000"/>
              </a:buClr>
              <a:buFont typeface="Wingdings" panose="05000000000000000000" pitchFamily="2" charset="2"/>
              <a:buChar char=""/>
            </a:pPr>
            <a:r>
              <a:rPr lang="cs-CZ" altLang="cs-CZ" sz="2400" dirty="0">
                <a:latin typeface="Calibri" panose="020F0502020204030204" pitchFamily="34" charset="0"/>
              </a:rPr>
              <a:t>Zpřísnění pravidel (Lex </a:t>
            </a:r>
            <a:r>
              <a:rPr lang="cs-CZ" altLang="cs-CZ" sz="2400" dirty="0" err="1">
                <a:latin typeface="Calibri" panose="020F0502020204030204" pitchFamily="34" charset="0"/>
              </a:rPr>
              <a:t>Kratom</a:t>
            </a:r>
            <a:r>
              <a:rPr lang="cs-CZ" altLang="cs-CZ" sz="2400" dirty="0">
                <a:latin typeface="Calibri" panose="020F0502020204030204" pitchFamily="34" charset="0"/>
              </a:rPr>
              <a:t>): Vláda schválila zpřísňující novelu, která zvyšuje věkovou hranici pro nákup na 21 let (původně 18).</a:t>
            </a:r>
          </a:p>
          <a:p>
            <a:pPr eaLnBrk="1" hangingPunct="1">
              <a:buClr>
                <a:srgbClr val="FFC000"/>
              </a:buClr>
              <a:buFont typeface="Wingdings" panose="05000000000000000000" pitchFamily="2" charset="2"/>
              <a:buChar char=""/>
            </a:pPr>
            <a:endParaRPr lang="cs-CZ" altLang="cs-CZ" sz="2400"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sz="2400" dirty="0">
                <a:latin typeface="Calibri" panose="020F0502020204030204" pitchFamily="34" charset="0"/>
              </a:rPr>
              <a:t>Užívání </a:t>
            </a:r>
            <a:r>
              <a:rPr lang="cs-CZ" altLang="cs-CZ" sz="2400" dirty="0" err="1">
                <a:latin typeface="Calibri" panose="020F0502020204030204" pitchFamily="34" charset="0"/>
              </a:rPr>
              <a:t>kratomu</a:t>
            </a:r>
            <a:r>
              <a:rPr lang="cs-CZ" altLang="cs-CZ" sz="2400" dirty="0">
                <a:latin typeface="Calibri" panose="020F0502020204030204" pitchFamily="34" charset="0"/>
              </a:rPr>
              <a:t> mezi žáky základních a středních škol představuje vážný </a:t>
            </a:r>
            <a:r>
              <a:rPr lang="cs-CZ" altLang="cs-CZ" sz="2400" dirty="0" err="1">
                <a:latin typeface="Calibri" panose="020F0502020204030204" pitchFamily="34" charset="0"/>
              </a:rPr>
              <a:t>adiktologický</a:t>
            </a:r>
            <a:r>
              <a:rPr lang="cs-CZ" altLang="cs-CZ" sz="2400" dirty="0">
                <a:latin typeface="Calibri" panose="020F0502020204030204" pitchFamily="34" charset="0"/>
              </a:rPr>
              <a:t> a disciplinární problém. Podle národních studií má s </a:t>
            </a:r>
            <a:r>
              <a:rPr lang="cs-CZ" altLang="cs-CZ" sz="2400" dirty="0" err="1">
                <a:latin typeface="Calibri" panose="020F0502020204030204" pitchFamily="34" charset="0"/>
              </a:rPr>
              <a:t>kratomem</a:t>
            </a:r>
            <a:r>
              <a:rPr lang="cs-CZ" altLang="cs-CZ" sz="2400" dirty="0">
                <a:latin typeface="Calibri" panose="020F0502020204030204" pitchFamily="34" charset="0"/>
              </a:rPr>
              <a:t> zkušenost téměř 8,5 % patnáctiletých dospívajících v ČR, což z něj činí po konopí druhou nejčastěji zkoušenou látku v této věkové skupině. Žáci jej často mylně vnímají jako „přírodní a bezpečný stimulant“ na učení.</a:t>
            </a:r>
          </a:p>
        </p:txBody>
      </p:sp>
    </p:spTree>
    <p:extLst>
      <p:ext uri="{BB962C8B-B14F-4D97-AF65-F5344CB8AC3E}">
        <p14:creationId xmlns:p14="http://schemas.microsoft.com/office/powerpoint/2010/main" val="3787020100"/>
      </p:ext>
    </p:extLst>
  </p:cSld>
  <p:clrMapOvr>
    <a:masterClrMapping/>
  </p:clrMapOvr>
  <p:transition advTm="5312"/>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83589"/>
            <a:ext cx="7772400" cy="1143000"/>
          </a:xfrm>
        </p:spPr>
        <p:txBody>
          <a:bodyPr/>
          <a:lstStyle/>
          <a:p>
            <a:pPr eaLnBrk="1" hangingPunct="1">
              <a:defRPr/>
            </a:pPr>
            <a:r>
              <a:rPr lang="cs-CZ" dirty="0"/>
              <a:t>Kontroly žáků</a:t>
            </a:r>
          </a:p>
        </p:txBody>
      </p:sp>
      <p:sp>
        <p:nvSpPr>
          <p:cNvPr id="46083" name="Rectangle 3"/>
          <p:cNvSpPr>
            <a:spLocks noGrp="1" noChangeArrowheads="1"/>
          </p:cNvSpPr>
          <p:nvPr>
            <p:ph type="body" idx="1"/>
          </p:nvPr>
        </p:nvSpPr>
        <p:spPr>
          <a:xfrm>
            <a:off x="0" y="1196975"/>
            <a:ext cx="9144000" cy="5661025"/>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Orientační vyšetření (PČR, MP) a odborné lékařské vyšetření </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Školní (vnitřní) řád a sankce za porušení</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Medikace žáků</a:t>
            </a:r>
          </a:p>
          <a:p>
            <a:pPr lvl="1" eaLnBrk="1" hangingPunct="1">
              <a:lnSpc>
                <a:spcPct val="90000"/>
              </a:lnSpc>
              <a:buClr>
                <a:srgbClr val="FFC000"/>
              </a:buClr>
              <a:buFont typeface="Wingdings" panose="05000000000000000000" pitchFamily="2" charset="2"/>
              <a:buChar char=""/>
            </a:pPr>
            <a:r>
              <a:rPr lang="cs-CZ" altLang="cs-CZ" dirty="0">
                <a:latin typeface="Calibri" panose="020F0502020204030204" pitchFamily="34" charset="0"/>
              </a:rPr>
              <a:t>- nepodávat osobní léky</a:t>
            </a:r>
          </a:p>
          <a:p>
            <a:pPr lvl="1" eaLnBrk="1" hangingPunct="1">
              <a:lnSpc>
                <a:spcPct val="90000"/>
              </a:lnSpc>
              <a:buClr>
                <a:srgbClr val="FFC000"/>
              </a:buClr>
              <a:buFont typeface="Wingdings" panose="05000000000000000000" pitchFamily="2" charset="2"/>
              <a:buChar char=""/>
            </a:pPr>
            <a:r>
              <a:rPr lang="cs-CZ" altLang="cs-CZ" dirty="0">
                <a:latin typeface="Calibri" panose="020F0502020204030204" pitchFamily="34" charset="0"/>
              </a:rPr>
              <a:t>- rozlišovat první pomoc a léčení</a:t>
            </a:r>
          </a:p>
          <a:p>
            <a:pPr lvl="1" eaLnBrk="1" hangingPunct="1">
              <a:lnSpc>
                <a:spcPct val="90000"/>
              </a:lnSpc>
              <a:buClr>
                <a:srgbClr val="FFC000"/>
              </a:buClr>
              <a:buFont typeface="Wingdings" panose="05000000000000000000" pitchFamily="2" charset="2"/>
              <a:buChar char=""/>
            </a:pPr>
            <a:r>
              <a:rPr lang="cs-CZ" altLang="cs-CZ" dirty="0">
                <a:latin typeface="Calibri" panose="020F0502020204030204" pitchFamily="34" charset="0"/>
              </a:rPr>
              <a:t>- v případě žádosti rodičů o medikaci, vždy ve spolupráci s vedením školského zařízení</a:t>
            </a:r>
          </a:p>
          <a:p>
            <a:pPr lvl="1" eaLnBrk="1" hangingPunct="1">
              <a:lnSpc>
                <a:spcPct val="90000"/>
              </a:lnSpc>
              <a:buClr>
                <a:srgbClr val="FFC000"/>
              </a:buClr>
              <a:buFont typeface="Wingdings" panose="05000000000000000000" pitchFamily="2" charset="2"/>
              <a:buChar char=""/>
            </a:pPr>
            <a:r>
              <a:rPr lang="cs-CZ" altLang="cs-CZ" dirty="0">
                <a:latin typeface="Calibri" panose="020F0502020204030204" pitchFamily="34" charset="0"/>
              </a:rPr>
              <a:t>- vedení rozhodne </a:t>
            </a:r>
          </a:p>
          <a:p>
            <a:pPr lvl="1" eaLnBrk="1" hangingPunct="1">
              <a:lnSpc>
                <a:spcPct val="90000"/>
              </a:lnSpc>
              <a:buClr>
                <a:srgbClr val="FFC000"/>
              </a:buClr>
              <a:buFont typeface="Wingdings" panose="05000000000000000000" pitchFamily="2" charset="2"/>
              <a:buChar char=""/>
            </a:pPr>
            <a:r>
              <a:rPr lang="cs-CZ" altLang="cs-CZ" dirty="0">
                <a:latin typeface="Calibri" panose="020F0502020204030204" pitchFamily="34" charset="0"/>
              </a:rPr>
              <a:t>- nesmíme nikoho nutit</a:t>
            </a:r>
          </a:p>
          <a:p>
            <a:pPr lvl="1"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p>
          <a:p>
            <a:pPr eaLnBrk="1" hangingPunct="1">
              <a:buFont typeface="Wingdings" panose="05000000000000000000" pitchFamily="2" charset="2"/>
              <a:buNone/>
            </a:pPr>
            <a:endParaRPr lang="cs-CZ" altLang="cs-CZ" dirty="0"/>
          </a:p>
        </p:txBody>
      </p:sp>
    </p:spTree>
  </p:cSld>
  <p:clrMapOvr>
    <a:masterClrMapping/>
  </p:clrMapOvr>
  <p:transition advTm="5312"/>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0"/>
            <a:ext cx="9144000" cy="1259632"/>
          </a:xfrm>
        </p:spPr>
        <p:txBody>
          <a:bodyPr/>
          <a:lstStyle/>
          <a:p>
            <a:pPr eaLnBrk="1" hangingPunct="1">
              <a:defRPr/>
            </a:pPr>
            <a:r>
              <a:rPr lang="cs-CZ" dirty="0"/>
              <a:t>Prověrky BOZP a PO</a:t>
            </a:r>
          </a:p>
        </p:txBody>
      </p:sp>
      <p:sp>
        <p:nvSpPr>
          <p:cNvPr id="47107" name="Rectangle 3"/>
          <p:cNvSpPr>
            <a:spLocks noGrp="1" noChangeArrowheads="1"/>
          </p:cNvSpPr>
          <p:nvPr>
            <p:ph type="body" idx="1"/>
          </p:nvPr>
        </p:nvSpPr>
        <p:spPr>
          <a:xfrm>
            <a:off x="0" y="1259632"/>
            <a:ext cx="9036496" cy="5598368"/>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Prověrky BOZP – nejméně 1x za rok 					 ZP § 108 odst. 5 </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Stanovení komise ředitelem</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Na všech pracovištích, kde se zaměstnanci zdržují</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Informace pro zaměstnavatele</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Informovat i zřizovatele</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Přizvat odborovou organizaci</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Font typeface="Wingdings" panose="05000000000000000000" pitchFamily="2" charset="2"/>
              <a:buNone/>
            </a:pPr>
            <a:r>
              <a:rPr lang="cs-CZ" altLang="cs-CZ" dirty="0">
                <a:latin typeface="Calibri" panose="020F0502020204030204" pitchFamily="34" charset="0"/>
              </a:rPr>
              <a:t>		</a:t>
            </a:r>
          </a:p>
          <a:p>
            <a:pPr eaLnBrk="1" hangingPunct="1">
              <a:buFont typeface="Wingdings" panose="05000000000000000000" pitchFamily="2" charset="2"/>
              <a:buNone/>
            </a:pPr>
            <a:endParaRPr lang="cs-CZ" altLang="cs-CZ" dirty="0">
              <a:latin typeface="Calibri" panose="020F0502020204030204" pitchFamily="34" charset="0"/>
            </a:endParaRPr>
          </a:p>
          <a:p>
            <a:pPr eaLnBrk="1" hangingPunct="1">
              <a:buFont typeface="Wingdings" panose="05000000000000000000" pitchFamily="2" charset="2"/>
              <a:buNone/>
            </a:pPr>
            <a:endParaRPr lang="cs-CZ" altLang="cs-CZ" dirty="0">
              <a:latin typeface="Calibri" panose="020F0502020204030204" pitchFamily="34" charset="0"/>
            </a:endParaRPr>
          </a:p>
        </p:txBody>
      </p:sp>
    </p:spTree>
  </p:cSld>
  <p:clrMapOvr>
    <a:masterClrMapping/>
  </p:clrMapOvr>
  <p:transition advTm="5312"/>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8520" y="0"/>
            <a:ext cx="9252520" cy="836712"/>
          </a:xfrm>
        </p:spPr>
        <p:txBody>
          <a:bodyPr/>
          <a:lstStyle/>
          <a:p>
            <a:pPr eaLnBrk="1" hangingPunct="1">
              <a:defRPr/>
            </a:pPr>
            <a:r>
              <a:rPr lang="cs-CZ" sz="3600" dirty="0"/>
              <a:t>Pracovně lékařské služby - 1</a:t>
            </a:r>
          </a:p>
        </p:txBody>
      </p:sp>
      <p:sp>
        <p:nvSpPr>
          <p:cNvPr id="48131" name="Rectangle 3"/>
          <p:cNvSpPr>
            <a:spLocks noGrp="1" noChangeArrowheads="1"/>
          </p:cNvSpPr>
          <p:nvPr>
            <p:ph type="body" idx="1"/>
          </p:nvPr>
        </p:nvSpPr>
        <p:spPr>
          <a:xfrm>
            <a:off x="0" y="836712"/>
            <a:ext cx="9144000" cy="6021288"/>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Zákon 373/2011 Sb. </a:t>
            </a:r>
            <a:r>
              <a:rPr lang="cs-CZ" altLang="cs-CZ" sz="2000" dirty="0">
                <a:latin typeface="Calibri" panose="020F0502020204030204" pitchFamily="34" charset="0"/>
                <a:cs typeface="Calibri" panose="020F0502020204030204" pitchFamily="34" charset="0"/>
              </a:rPr>
              <a:t>k 1. 11. 2017</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Prováděcí vyhláška 79/2013 Sb. </a:t>
            </a:r>
            <a:r>
              <a:rPr lang="cs-CZ" altLang="cs-CZ" sz="2400" dirty="0">
                <a:latin typeface="Calibri" panose="020F0502020204030204" pitchFamily="34" charset="0"/>
                <a:cs typeface="Calibri" panose="020F0502020204030204" pitchFamily="34" charset="0"/>
              </a:rPr>
              <a:t>novela k 1. 6. 2025 a další je platná </a:t>
            </a:r>
            <a:r>
              <a:rPr lang="cs-CZ" altLang="cs-CZ" sz="2400" b="1" dirty="0">
                <a:solidFill>
                  <a:srgbClr val="FFFF00"/>
                </a:solidFill>
                <a:latin typeface="Calibri" panose="020F0502020204030204" pitchFamily="34" charset="0"/>
                <a:cs typeface="Calibri" panose="020F0502020204030204" pitchFamily="34" charset="0"/>
              </a:rPr>
              <a:t>k 1. 1. 2026</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Povinnosti zaměstnanců účastnit se prohlídek</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Povinnost zaměstnavatele nepřipustit do práce zaměstnance bez zdravotní způsobilosti (ZP)</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Vstupní, mimořádné, periodické, výstupní</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Hrazení prohlídek</a:t>
            </a:r>
          </a:p>
          <a:p>
            <a:pPr eaLnBrk="1" hangingPunct="1">
              <a:buClr>
                <a:srgbClr val="FFC000"/>
              </a:buClr>
              <a:buFont typeface="Wingdings" panose="05000000000000000000" pitchFamily="2" charset="2"/>
              <a:buChar char=""/>
            </a:pPr>
            <a:endParaRPr lang="cs-CZ" altLang="cs-CZ" dirty="0"/>
          </a:p>
        </p:txBody>
      </p:sp>
    </p:spTree>
  </p:cSld>
  <p:clrMapOvr>
    <a:masterClrMapping/>
  </p:clrMapOvr>
  <p:transition advTm="5312"/>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8520" y="0"/>
            <a:ext cx="9252520" cy="836712"/>
          </a:xfrm>
        </p:spPr>
        <p:txBody>
          <a:bodyPr/>
          <a:lstStyle/>
          <a:p>
            <a:pPr eaLnBrk="1" hangingPunct="1">
              <a:defRPr/>
            </a:pPr>
            <a:r>
              <a:rPr lang="cs-CZ" sz="3600" dirty="0"/>
              <a:t>Pracovně lékařské služby - 2</a:t>
            </a:r>
          </a:p>
        </p:txBody>
      </p:sp>
      <p:sp>
        <p:nvSpPr>
          <p:cNvPr id="48131" name="Rectangle 3"/>
          <p:cNvSpPr>
            <a:spLocks noGrp="1" noChangeArrowheads="1"/>
          </p:cNvSpPr>
          <p:nvPr>
            <p:ph type="body" idx="1"/>
          </p:nvPr>
        </p:nvSpPr>
        <p:spPr>
          <a:xfrm>
            <a:off x="0" y="620688"/>
            <a:ext cx="9144000" cy="6237312"/>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Provádění PLS</a:t>
            </a:r>
          </a:p>
          <a:p>
            <a:pPr lvl="1"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Smluvní lékař </a:t>
            </a:r>
          </a:p>
          <a:p>
            <a:pPr lvl="1"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Registrující lékař </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Smlouva s lékařem poskytujícím PLS</a:t>
            </a:r>
          </a:p>
          <a:p>
            <a:pPr lvl="3"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všeobecný lékař, pracovní lékařství</a:t>
            </a:r>
          </a:p>
          <a:p>
            <a:pPr lvl="3"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Školení první pomoci pro zaměstnance – může přenechat jiné osobě</a:t>
            </a:r>
          </a:p>
          <a:p>
            <a:pPr lvl="3"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Dohled na pracovišti – 1x za 3 roky u profesního rizika nebo jen po dohodě ve smlouvě u 1. a 2.KP – není povinnost</a:t>
            </a: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Registrující lékař – bez smlouvy</a:t>
            </a:r>
            <a:endParaRPr lang="cs-CZ" altLang="cs-CZ" sz="2400"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Zdravotní dokumentace zaměstnance</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Žádost s posudkem</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Výpisy z dokumentace</a:t>
            </a:r>
          </a:p>
          <a:p>
            <a:pPr lvl="1" eaLnBrk="1" hangingPunct="1">
              <a:buClr>
                <a:srgbClr val="FFC000"/>
              </a:buClr>
              <a:buFont typeface="Wingdings" panose="05000000000000000000" pitchFamily="2" charset="2"/>
              <a:buChar char=""/>
            </a:pPr>
            <a:endParaRPr lang="cs-CZ" altLang="cs-CZ"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0796388"/>
      </p:ext>
    </p:extLst>
  </p:cSld>
  <p:clrMapOvr>
    <a:masterClrMapping/>
  </p:clrMapOvr>
  <p:transition advTm="5312"/>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8520" y="0"/>
            <a:ext cx="9252520" cy="836712"/>
          </a:xfrm>
        </p:spPr>
        <p:txBody>
          <a:bodyPr/>
          <a:lstStyle/>
          <a:p>
            <a:pPr eaLnBrk="1" hangingPunct="1">
              <a:defRPr/>
            </a:pPr>
            <a:r>
              <a:rPr lang="cs-CZ" sz="3600" dirty="0"/>
              <a:t>Pracovně lékařské služby - 3</a:t>
            </a:r>
          </a:p>
        </p:txBody>
      </p:sp>
      <p:sp>
        <p:nvSpPr>
          <p:cNvPr id="48131" name="Rectangle 3"/>
          <p:cNvSpPr>
            <a:spLocks noGrp="1" noChangeArrowheads="1"/>
          </p:cNvSpPr>
          <p:nvPr>
            <p:ph type="body" idx="1"/>
          </p:nvPr>
        </p:nvSpPr>
        <p:spPr>
          <a:xfrm>
            <a:off x="0" y="692696"/>
            <a:ext cx="9144000" cy="6165304"/>
          </a:xfrm>
        </p:spPr>
        <p:txBody>
          <a:bodyPr/>
          <a:lstStyle/>
          <a:p>
            <a:pPr eaLnBrk="1" hangingPunct="1">
              <a:buClr>
                <a:srgbClr val="FFC000"/>
              </a:buClr>
              <a:buFont typeface="Wingdings" panose="05000000000000000000" pitchFamily="2" charset="2"/>
              <a:buChar char=""/>
            </a:pPr>
            <a:r>
              <a:rPr lang="cs-CZ" altLang="cs-CZ" sz="2800" dirty="0">
                <a:latin typeface="Calibri" panose="020F0502020204030204" pitchFamily="34" charset="0"/>
                <a:cs typeface="Calibri" panose="020F0502020204030204" pitchFamily="34" charset="0"/>
              </a:rPr>
              <a:t>Vstupní</a:t>
            </a:r>
          </a:p>
          <a:p>
            <a:pPr lvl="1"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Pedagogický pracovník 1.KP - </a:t>
            </a:r>
            <a:r>
              <a:rPr lang="cs-CZ" altLang="cs-CZ" sz="2400" b="1" dirty="0">
                <a:solidFill>
                  <a:srgbClr val="FFFF00"/>
                </a:solidFill>
                <a:latin typeface="Calibri" panose="020F0502020204030204" pitchFamily="34" charset="0"/>
                <a:cs typeface="Calibri" panose="020F0502020204030204" pitchFamily="34" charset="0"/>
              </a:rPr>
              <a:t>vždy</a:t>
            </a:r>
            <a:r>
              <a:rPr lang="cs-CZ" altLang="cs-CZ" sz="1600" dirty="0">
                <a:latin typeface="Calibri" panose="020F0502020204030204" pitchFamily="34" charset="0"/>
                <a:cs typeface="Calibri" panose="020F0502020204030204" pitchFamily="34" charset="0"/>
              </a:rPr>
              <a:t>  </a:t>
            </a:r>
            <a:r>
              <a:rPr lang="cs-CZ" altLang="cs-CZ" sz="1600" dirty="0">
                <a:solidFill>
                  <a:srgbClr val="FFFF00"/>
                </a:solidFill>
                <a:latin typeface="Calibri" panose="020F0502020204030204" pitchFamily="34" charset="0"/>
                <a:cs typeface="Calibri" panose="020F0502020204030204" pitchFamily="34" charset="0"/>
              </a:rPr>
              <a:t>(i na DPP)</a:t>
            </a:r>
          </a:p>
          <a:p>
            <a:pPr lvl="1"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Ostatní 1.KP – </a:t>
            </a:r>
            <a:r>
              <a:rPr lang="cs-CZ" altLang="cs-CZ" sz="2000" b="1" dirty="0">
                <a:solidFill>
                  <a:srgbClr val="FFFF00"/>
                </a:solidFill>
                <a:latin typeface="Calibri" panose="020F0502020204030204" pitchFamily="34" charset="0"/>
                <a:cs typeface="Calibri" panose="020F0502020204030204" pitchFamily="34" charset="0"/>
              </a:rPr>
              <a:t>Neprovádí</a:t>
            </a:r>
            <a:r>
              <a:rPr lang="cs-CZ" altLang="cs-CZ" sz="1600" dirty="0">
                <a:latin typeface="Calibri" panose="020F0502020204030204" pitchFamily="34" charset="0"/>
                <a:cs typeface="Calibri" panose="020F0502020204030204" pitchFamily="34" charset="0"/>
              </a:rPr>
              <a:t> (DPP ne)</a:t>
            </a:r>
          </a:p>
          <a:p>
            <a:pPr lvl="1"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Ostatní 2.KP – </a:t>
            </a:r>
            <a:r>
              <a:rPr lang="cs-CZ" altLang="cs-CZ" sz="2000" b="1" dirty="0">
                <a:solidFill>
                  <a:srgbClr val="FFFF00"/>
                </a:solidFill>
                <a:latin typeface="Calibri" panose="020F0502020204030204" pitchFamily="34" charset="0"/>
                <a:cs typeface="Calibri" panose="020F0502020204030204" pitchFamily="34" charset="0"/>
              </a:rPr>
              <a:t>Vždy</a:t>
            </a:r>
            <a:r>
              <a:rPr lang="cs-CZ" altLang="cs-CZ" sz="1600" dirty="0">
                <a:latin typeface="Calibri" panose="020F0502020204030204" pitchFamily="34" charset="0"/>
                <a:cs typeface="Calibri" panose="020F0502020204030204" pitchFamily="34" charset="0"/>
              </a:rPr>
              <a:t> (DPP ne)</a:t>
            </a:r>
          </a:p>
          <a:p>
            <a:pPr eaLnBrk="1" hangingPunct="1">
              <a:buClr>
                <a:srgbClr val="FFC000"/>
              </a:buClr>
              <a:buFont typeface="Wingdings" panose="05000000000000000000" pitchFamily="2" charset="2"/>
              <a:buChar char=""/>
            </a:pPr>
            <a:r>
              <a:rPr lang="cs-CZ" altLang="cs-CZ" sz="2800" dirty="0">
                <a:latin typeface="Calibri" panose="020F0502020204030204" pitchFamily="34" charset="0"/>
                <a:cs typeface="Calibri" panose="020F0502020204030204" pitchFamily="34" charset="0"/>
              </a:rPr>
              <a:t>Periodické</a:t>
            </a:r>
          </a:p>
          <a:p>
            <a:pPr lvl="3" eaLnBrk="1" hangingPunct="1">
              <a:buClr>
                <a:srgbClr val="FFC000"/>
              </a:buClr>
              <a:buFont typeface="Wingdings" panose="05000000000000000000" pitchFamily="2" charset="2"/>
              <a:buChar char=""/>
            </a:pPr>
            <a:r>
              <a:rPr lang="cs-CZ" altLang="cs-CZ" b="1" dirty="0">
                <a:solidFill>
                  <a:srgbClr val="FFFF00"/>
                </a:solidFill>
                <a:latin typeface="Calibri" panose="020F0502020204030204" pitchFamily="34" charset="0"/>
                <a:cs typeface="Calibri" panose="020F0502020204030204" pitchFamily="34" charset="0"/>
              </a:rPr>
              <a:t>1. a 2. KP rozhodne zaměstnavatel zda budou a u koho</a:t>
            </a:r>
          </a:p>
          <a:p>
            <a:pPr lvl="3"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1. KP – 6/4 roky, 2.KP 4/2 roky</a:t>
            </a:r>
          </a:p>
          <a:p>
            <a:pPr lvl="3"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2. KP – pokud se provádí, tak u smluvního lékaře</a:t>
            </a:r>
          </a:p>
          <a:p>
            <a:pPr eaLnBrk="1" hangingPunct="1">
              <a:buClr>
                <a:srgbClr val="FFC000"/>
              </a:buClr>
              <a:buFont typeface="Wingdings" panose="05000000000000000000" pitchFamily="2" charset="2"/>
              <a:buChar char=""/>
            </a:pPr>
            <a:r>
              <a:rPr lang="cs-CZ" altLang="cs-CZ" sz="2800" dirty="0">
                <a:latin typeface="Calibri" panose="020F0502020204030204" pitchFamily="34" charset="0"/>
                <a:cs typeface="Calibri" panose="020F0502020204030204" pitchFamily="34" charset="0"/>
              </a:rPr>
              <a:t>Mimořádné</a:t>
            </a:r>
          </a:p>
          <a:p>
            <a:pPr lvl="4"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Nařízení  orgánů ochrany veřejného zdraví</a:t>
            </a:r>
          </a:p>
          <a:p>
            <a:pPr lvl="4"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Stanovením lékaře poskytující PLS</a:t>
            </a:r>
          </a:p>
          <a:p>
            <a:pPr lvl="4"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Změna náročnosti práce</a:t>
            </a:r>
          </a:p>
          <a:p>
            <a:pPr lvl="4"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Změna způsobilosti </a:t>
            </a:r>
            <a:r>
              <a:rPr lang="cs-CZ" altLang="cs-CZ" sz="1600" b="1" dirty="0">
                <a:solidFill>
                  <a:srgbClr val="FFFF00"/>
                </a:solidFill>
                <a:latin typeface="Calibri" panose="020F0502020204030204" pitchFamily="34" charset="0"/>
                <a:cs typeface="Calibri" panose="020F0502020204030204" pitchFamily="34" charset="0"/>
              </a:rPr>
              <a:t>na žádost zaměstnance i zaměstnavatele</a:t>
            </a:r>
          </a:p>
          <a:p>
            <a:pPr lvl="4"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8 týdnů nemoc nebo úraz</a:t>
            </a:r>
          </a:p>
          <a:p>
            <a:pPr lvl="4" eaLnBrk="1" hangingPunct="1">
              <a:buClr>
                <a:srgbClr val="FFC000"/>
              </a:buClr>
              <a:buFont typeface="Wingdings" panose="05000000000000000000" pitchFamily="2" charset="2"/>
              <a:buChar char=""/>
            </a:pPr>
            <a:r>
              <a:rPr lang="cs-CZ" altLang="cs-CZ" sz="1600" dirty="0">
                <a:latin typeface="Calibri" panose="020F0502020204030204" pitchFamily="34" charset="0"/>
                <a:cs typeface="Calibri" panose="020F0502020204030204" pitchFamily="34" charset="0"/>
              </a:rPr>
              <a:t>6 měsíců nevykovává práci (neplatí zde rodičovská dovolená)</a:t>
            </a:r>
          </a:p>
          <a:p>
            <a:pPr eaLnBrk="1" hangingPunct="1">
              <a:buClr>
                <a:srgbClr val="FFC000"/>
              </a:buClr>
              <a:buFont typeface="Wingdings" panose="05000000000000000000" pitchFamily="2" charset="2"/>
              <a:buChar char=""/>
            </a:pPr>
            <a:r>
              <a:rPr lang="cs-CZ" altLang="cs-CZ" sz="2400" dirty="0">
                <a:latin typeface="Calibri" panose="020F0502020204030204" pitchFamily="34" charset="0"/>
                <a:cs typeface="Calibri" panose="020F0502020204030204" pitchFamily="34" charset="0"/>
              </a:rPr>
              <a:t>Výstupní</a:t>
            </a:r>
          </a:p>
        </p:txBody>
      </p:sp>
    </p:spTree>
    <p:extLst>
      <p:ext uri="{BB962C8B-B14F-4D97-AF65-F5344CB8AC3E}">
        <p14:creationId xmlns:p14="http://schemas.microsoft.com/office/powerpoint/2010/main" val="2887583025"/>
      </p:ext>
    </p:extLst>
  </p:cSld>
  <p:clrMapOvr>
    <a:masterClrMapping/>
  </p:clrMapOvr>
  <p:transition advTm="5312"/>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8520" y="0"/>
            <a:ext cx="9252520" cy="836712"/>
          </a:xfrm>
        </p:spPr>
        <p:txBody>
          <a:bodyPr/>
          <a:lstStyle/>
          <a:p>
            <a:pPr eaLnBrk="1" hangingPunct="1">
              <a:defRPr/>
            </a:pPr>
            <a:r>
              <a:rPr lang="cs-CZ" sz="3600" dirty="0"/>
              <a:t>Pracovně lékařské služby - 4</a:t>
            </a:r>
          </a:p>
        </p:txBody>
      </p:sp>
      <p:sp>
        <p:nvSpPr>
          <p:cNvPr id="48131" name="Rectangle 3"/>
          <p:cNvSpPr>
            <a:spLocks noGrp="1" noChangeArrowheads="1"/>
          </p:cNvSpPr>
          <p:nvPr>
            <p:ph type="body" idx="1"/>
          </p:nvPr>
        </p:nvSpPr>
        <p:spPr>
          <a:xfrm>
            <a:off x="0" y="836712"/>
            <a:ext cx="9144000" cy="6021288"/>
          </a:xfrm>
        </p:spPr>
        <p:txBody>
          <a:bodyPr/>
          <a:lstStyle/>
          <a:p>
            <a:pPr eaLnBrk="1" hangingPunct="1">
              <a:buClr>
                <a:srgbClr val="FFC000"/>
              </a:buClr>
              <a:buFont typeface="Wingdings" panose="05000000000000000000" pitchFamily="2" charset="2"/>
              <a:buChar char=""/>
            </a:pPr>
            <a:endParaRPr lang="cs-CZ" altLang="cs-CZ">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a:latin typeface="Calibri" panose="020F0502020204030204" pitchFamily="34" charset="0"/>
                <a:cs typeface="Calibri" panose="020F0502020204030204" pitchFamily="34" charset="0"/>
              </a:rPr>
              <a:t>Speciální </a:t>
            </a:r>
            <a:r>
              <a:rPr lang="cs-CZ" altLang="cs-CZ" dirty="0">
                <a:latin typeface="Calibri" panose="020F0502020204030204" pitchFamily="34" charset="0"/>
                <a:cs typeface="Calibri" panose="020F0502020204030204" pitchFamily="34" charset="0"/>
              </a:rPr>
              <a:t>profese – profesní riziko</a:t>
            </a:r>
          </a:p>
          <a:p>
            <a:pPr lvl="1" eaLnBrk="1" hangingPunct="1">
              <a:buClr>
                <a:srgbClr val="FFC000"/>
              </a:buClr>
              <a:buFont typeface="Wingdings" panose="05000000000000000000" pitchFamily="2" charset="2"/>
              <a:buChar char=""/>
            </a:pPr>
            <a:r>
              <a:rPr lang="cs-CZ" altLang="cs-CZ" sz="2400" dirty="0">
                <a:latin typeface="Calibri" panose="020F0502020204030204" pitchFamily="34" charset="0"/>
                <a:cs typeface="Calibri" panose="020F0502020204030204" pitchFamily="34" charset="0"/>
              </a:rPr>
              <a:t>Noční vychovatel (dohled 3.KP) – 1x za 2 roky</a:t>
            </a:r>
          </a:p>
          <a:p>
            <a:pPr lvl="1" eaLnBrk="1" hangingPunct="1">
              <a:buClr>
                <a:srgbClr val="FFC000"/>
              </a:buClr>
              <a:buFont typeface="Wingdings" panose="05000000000000000000" pitchFamily="2" charset="2"/>
              <a:buChar char=""/>
            </a:pPr>
            <a:r>
              <a:rPr lang="cs-CZ" altLang="cs-CZ" sz="2400" dirty="0">
                <a:latin typeface="Calibri" panose="020F0502020204030204" pitchFamily="34" charset="0"/>
                <a:cs typeface="Calibri" panose="020F0502020204030204" pitchFamily="34" charset="0"/>
              </a:rPr>
              <a:t>Topič plynové kotelny</a:t>
            </a:r>
          </a:p>
          <a:p>
            <a:pPr lvl="1" eaLnBrk="1" hangingPunct="1">
              <a:buClr>
                <a:srgbClr val="FFC000"/>
              </a:buClr>
              <a:buFont typeface="Wingdings" panose="05000000000000000000" pitchFamily="2" charset="2"/>
              <a:buChar char=""/>
            </a:pPr>
            <a:r>
              <a:rPr lang="cs-CZ" altLang="cs-CZ" sz="2400" dirty="0">
                <a:latin typeface="Calibri" panose="020F0502020204030204" pitchFamily="34" charset="0"/>
                <a:cs typeface="Calibri" panose="020F0502020204030204" pitchFamily="34" charset="0"/>
              </a:rPr>
              <a:t>Profesní řidič (2/1 rok)</a:t>
            </a:r>
            <a:endParaRPr lang="cs-CZ" altLang="cs-CZ" sz="1600"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cs typeface="Calibri" panose="020F0502020204030204" pitchFamily="34" charset="0"/>
              </a:rPr>
              <a:t>Platnost posudku sleduje zaměstnavatel</a:t>
            </a:r>
          </a:p>
          <a:p>
            <a:pPr eaLnBrk="1" hangingPunct="1">
              <a:buClr>
                <a:srgbClr val="FFC000"/>
              </a:buClr>
              <a:buFont typeface="Wingdings" panose="05000000000000000000" pitchFamily="2" charset="2"/>
              <a:buChar char=""/>
            </a:pPr>
            <a:r>
              <a:rPr lang="cs-CZ" altLang="cs-CZ" sz="3200" dirty="0">
                <a:latin typeface="Calibri" panose="020F0502020204030204" pitchFamily="34" charset="0"/>
                <a:cs typeface="Calibri" panose="020F0502020204030204" pitchFamily="34" charset="0"/>
              </a:rPr>
              <a:t>Noční práce (průměr denně 3 hodiny za týden)</a:t>
            </a:r>
            <a:endParaRPr lang="cs-CZ" altLang="cs-CZ" dirty="0">
              <a:latin typeface="Calibri" panose="020F0502020204030204" pitchFamily="34" charset="0"/>
              <a:cs typeface="Calibri" panose="020F0502020204030204" pitchFamily="34" charset="0"/>
            </a:endParaRPr>
          </a:p>
          <a:p>
            <a:pPr eaLnBrk="1" hangingPunct="1">
              <a:buClr>
                <a:srgbClr val="FFC000"/>
              </a:buClr>
              <a:buFont typeface="Wingdings" panose="05000000000000000000" pitchFamily="2" charset="2"/>
              <a:buChar char=""/>
            </a:pPr>
            <a:endParaRPr lang="cs-CZ" altLang="cs-CZ"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26321384"/>
      </p:ext>
    </p:extLst>
  </p:cSld>
  <p:clrMapOvr>
    <a:masterClrMapping/>
  </p:clrMapOvr>
  <p:transition advTm="5312"/>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4213" y="0"/>
            <a:ext cx="7772400" cy="1143000"/>
          </a:xfrm>
        </p:spPr>
        <p:txBody>
          <a:bodyPr/>
          <a:lstStyle/>
          <a:p>
            <a:pPr eaLnBrk="1" hangingPunct="1">
              <a:defRPr/>
            </a:pPr>
            <a:r>
              <a:rPr lang="cs-CZ" dirty="0">
                <a:solidFill>
                  <a:srgbClr val="FFC000"/>
                </a:solidFill>
              </a:rPr>
              <a:t>Chemické látky </a:t>
            </a:r>
          </a:p>
        </p:txBody>
      </p:sp>
      <p:sp>
        <p:nvSpPr>
          <p:cNvPr id="52227" name="Rectangle 3"/>
          <p:cNvSpPr>
            <a:spLocks noGrp="1" noChangeArrowheads="1"/>
          </p:cNvSpPr>
          <p:nvPr>
            <p:ph type="body" idx="1"/>
          </p:nvPr>
        </p:nvSpPr>
        <p:spPr>
          <a:xfrm>
            <a:off x="228600" y="908050"/>
            <a:ext cx="8736013" cy="5949950"/>
          </a:xfrm>
        </p:spPr>
        <p:txBody>
          <a:bodyPr/>
          <a:lstStyle/>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Zákon 258/2000 Sb. o OVZ</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Nebezpečné chemické látky Z 350/2011 Sb.</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Pravidla o nakládání s NCHLS – zpracovat, (konzultovat a neposílat na KHS)</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Zpracuje a proškolí – § 44 b) zákona 258/2000 Sb.</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Doložit </a:t>
            </a:r>
            <a:r>
              <a:rPr lang="cs-CZ" altLang="cs-CZ" dirty="0">
                <a:solidFill>
                  <a:srgbClr val="FFFF00"/>
                </a:solidFill>
                <a:latin typeface="Calibri" panose="020F0502020204030204" pitchFamily="34" charset="0"/>
              </a:rPr>
              <a:t>prokazatelné</a:t>
            </a:r>
            <a:r>
              <a:rPr lang="cs-CZ" altLang="cs-CZ" dirty="0">
                <a:latin typeface="Calibri" panose="020F0502020204030204" pitchFamily="34" charset="0"/>
              </a:rPr>
              <a:t> seznámení zaměstnanců a bezpečnostní listy látek</a:t>
            </a:r>
          </a:p>
          <a:p>
            <a:pPr eaLnBrk="1" hangingPunct="1">
              <a:buClr>
                <a:srgbClr val="FFC000"/>
              </a:buClr>
              <a:buFont typeface="Wingdings" panose="05000000000000000000" pitchFamily="2" charset="2"/>
              <a:buChar char=""/>
            </a:pPr>
            <a:r>
              <a:rPr lang="cs-CZ" altLang="cs-CZ" dirty="0">
                <a:latin typeface="Calibri" panose="020F0502020204030204" pitchFamily="34" charset="0"/>
              </a:rPr>
              <a:t>Označení místností a skříní s NCHLS</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Font typeface="Wingdings" panose="05000000000000000000" pitchFamily="2" charset="2"/>
              <a:buNone/>
            </a:pPr>
            <a:r>
              <a:rPr lang="cs-CZ" altLang="cs-CZ" dirty="0">
                <a:latin typeface="Calibri" panose="020F0502020204030204" pitchFamily="34" charset="0"/>
              </a:rPr>
              <a:t>  </a:t>
            </a:r>
          </a:p>
        </p:txBody>
      </p:sp>
    </p:spTree>
  </p:cSld>
  <p:clrMapOvr>
    <a:masterClrMapping/>
  </p:clrMapOvr>
  <p:transition advTm="5312"/>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4213" y="0"/>
            <a:ext cx="7772400" cy="1143000"/>
          </a:xfrm>
        </p:spPr>
        <p:txBody>
          <a:bodyPr/>
          <a:lstStyle/>
          <a:p>
            <a:pPr eaLnBrk="1" hangingPunct="1">
              <a:defRPr/>
            </a:pPr>
            <a:r>
              <a:rPr lang="cs-CZ" sz="4000" dirty="0">
                <a:solidFill>
                  <a:srgbClr val="FFC000"/>
                </a:solidFill>
              </a:rPr>
              <a:t>Bezpečnostní značky a signály</a:t>
            </a:r>
          </a:p>
        </p:txBody>
      </p:sp>
      <p:sp>
        <p:nvSpPr>
          <p:cNvPr id="52227" name="Rectangle 3"/>
          <p:cNvSpPr>
            <a:spLocks noGrp="1" noChangeArrowheads="1"/>
          </p:cNvSpPr>
          <p:nvPr>
            <p:ph type="body" idx="1"/>
          </p:nvPr>
        </p:nvSpPr>
        <p:spPr>
          <a:xfrm>
            <a:off x="228600" y="908050"/>
            <a:ext cx="8736013" cy="5949950"/>
          </a:xfrm>
        </p:spPr>
        <p:txBody>
          <a:bodyPr/>
          <a:lstStyle/>
          <a:p>
            <a:pPr eaLnBrk="1" hangingPunct="1">
              <a:buClr>
                <a:srgbClr val="FFC000"/>
              </a:buClr>
              <a:buFont typeface="Wingdings" panose="05000000000000000000" pitchFamily="2" charset="2"/>
              <a:buChar char=""/>
            </a:pPr>
            <a:r>
              <a:rPr lang="cs-CZ" altLang="cs-CZ" dirty="0">
                <a:latin typeface="Calibri" panose="020F0502020204030204" pitchFamily="34" charset="0"/>
              </a:rPr>
              <a:t>NV 375/2017 Sb. o vzhledu a umístění značek</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Zákazy kouření + elektronické cigarety</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Všechny hlavní uzávěry</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Označení schodů</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Uklouznutí</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Rozvaděče elektro</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Úklidové místnosti + chemické látky</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Laboratoře chemie + sklady a uložení</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Únikové cesty + EXIT (fotoluminiscenční tabulky)</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Lékárnička + ošetřovna</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PHP a hydranty</a:t>
            </a:r>
          </a:p>
          <a:p>
            <a:pPr lvl="2" eaLnBrk="1" hangingPunct="1">
              <a:buClr>
                <a:srgbClr val="FFC000"/>
              </a:buClr>
              <a:buFont typeface="Wingdings" panose="05000000000000000000" pitchFamily="2" charset="2"/>
              <a:buChar char=""/>
            </a:pPr>
            <a:r>
              <a:rPr lang="cs-CZ" altLang="cs-CZ" dirty="0">
                <a:latin typeface="Calibri" panose="020F0502020204030204" pitchFamily="34" charset="0"/>
              </a:rPr>
              <a:t>Zvuková signalizace (požární poplach)</a:t>
            </a:r>
          </a:p>
        </p:txBody>
      </p:sp>
    </p:spTree>
    <p:extLst>
      <p:ext uri="{BB962C8B-B14F-4D97-AF65-F5344CB8AC3E}">
        <p14:creationId xmlns:p14="http://schemas.microsoft.com/office/powerpoint/2010/main" val="665453648"/>
      </p:ext>
    </p:extLst>
  </p:cSld>
  <p:clrMapOvr>
    <a:masterClrMapping/>
  </p:clrMapOvr>
  <p:transition advTm="5312"/>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1"/>
            <a:ext cx="9144000" cy="908050"/>
          </a:xfrm>
        </p:spPr>
        <p:txBody>
          <a:bodyPr/>
          <a:lstStyle/>
          <a:p>
            <a:pPr eaLnBrk="1" hangingPunct="1">
              <a:defRPr/>
            </a:pPr>
            <a:r>
              <a:rPr lang="cs-CZ" dirty="0"/>
              <a:t>Ostatní úkoly</a:t>
            </a:r>
          </a:p>
        </p:txBody>
      </p:sp>
      <p:sp>
        <p:nvSpPr>
          <p:cNvPr id="56323" name="Rectangle 3"/>
          <p:cNvSpPr>
            <a:spLocks noGrp="1" noChangeArrowheads="1"/>
          </p:cNvSpPr>
          <p:nvPr>
            <p:ph type="body" idx="1"/>
          </p:nvPr>
        </p:nvSpPr>
        <p:spPr>
          <a:xfrm>
            <a:off x="107504" y="908050"/>
            <a:ext cx="8857109" cy="5949949"/>
          </a:xfrm>
        </p:spPr>
        <p:txBody>
          <a:bodyPr/>
          <a:lstStyle/>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Kniha závad - podle ZP § 106 odst. 4 písm. f) je povinností zaměstnance oznamovat 	svému nadřízenému nedostatky a závady na pracovišti, které by mohly ohrozit bezpečnost nebo zdraví při práci. Tyto závady zapisují zaměstnanci do knihy závad </a:t>
            </a:r>
          </a:p>
          <a:p>
            <a:pPr eaLnBrk="1" hangingPunct="1">
              <a:buClr>
                <a:srgbClr val="FFC000"/>
              </a:buClr>
              <a:buFont typeface="Wingdings" panose="05000000000000000000" pitchFamily="2" charset="2"/>
              <a:buChar char=""/>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
            </a:pPr>
            <a:r>
              <a:rPr lang="cs-CZ" altLang="cs-CZ" dirty="0">
                <a:latin typeface="Calibri" panose="020F0502020204030204" pitchFamily="34" charset="0"/>
              </a:rPr>
              <a:t>Elektrospotřebiče (vlastní na pracovišti, adaptéry a dobíječky, prodlužovací kabely)</a:t>
            </a:r>
          </a:p>
          <a:p>
            <a:pPr eaLnBrk="1" hangingPunct="1">
              <a:buClr>
                <a:srgbClr val="FFC000"/>
              </a:buClr>
              <a:buFont typeface="Wingdings" panose="05000000000000000000" pitchFamily="2" charset="2"/>
              <a:buNone/>
            </a:pPr>
            <a:r>
              <a:rPr lang="cs-CZ" altLang="cs-CZ" dirty="0">
                <a:latin typeface="Calibri" panose="020F0502020204030204" pitchFamily="34" charset="0"/>
              </a:rPr>
              <a:t>  </a:t>
            </a:r>
          </a:p>
        </p:txBody>
      </p:sp>
    </p:spTree>
  </p:cSld>
  <p:clrMapOvr>
    <a:masterClrMapping/>
  </p:clrMapOvr>
  <p:transition advTm="5312"/>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230360"/>
            <a:ext cx="7772400" cy="1143000"/>
          </a:xfrm>
        </p:spPr>
        <p:txBody>
          <a:bodyPr/>
          <a:lstStyle/>
          <a:p>
            <a:pPr eaLnBrk="1" hangingPunct="1">
              <a:defRPr/>
            </a:pPr>
            <a:r>
              <a:rPr lang="cs-CZ" dirty="0">
                <a:latin typeface="Calibri" pitchFamily="34" charset="0"/>
              </a:rPr>
              <a:t>Základní právní předpisy</a:t>
            </a:r>
            <a:br>
              <a:rPr lang="cs-CZ" dirty="0">
                <a:latin typeface="Calibri" pitchFamily="34" charset="0"/>
              </a:rPr>
            </a:br>
            <a:r>
              <a:rPr lang="cs-CZ" dirty="0">
                <a:latin typeface="Calibri" pitchFamily="34" charset="0"/>
              </a:rPr>
              <a:t>Požární ochrana </a:t>
            </a:r>
          </a:p>
        </p:txBody>
      </p:sp>
      <p:sp>
        <p:nvSpPr>
          <p:cNvPr id="64515" name="Rectangle 3"/>
          <p:cNvSpPr>
            <a:spLocks noGrp="1" noChangeArrowheads="1"/>
          </p:cNvSpPr>
          <p:nvPr>
            <p:ph type="body" idx="1"/>
          </p:nvPr>
        </p:nvSpPr>
        <p:spPr>
          <a:xfrm>
            <a:off x="107504" y="1981200"/>
            <a:ext cx="8350696" cy="4616152"/>
          </a:xfrm>
        </p:spPr>
        <p:txBody>
          <a:bodyPr/>
          <a:lstStyle/>
          <a:p>
            <a:pPr eaLnBrk="1" hangingPunct="1">
              <a:buClr>
                <a:srgbClr val="FFFF00"/>
              </a:buClr>
              <a:buFont typeface="Wingdings" panose="05000000000000000000" pitchFamily="2" charset="2"/>
              <a:buChar char="ü"/>
            </a:pPr>
            <a:r>
              <a:rPr lang="cs-CZ" altLang="cs-CZ" dirty="0">
                <a:latin typeface="Aptos" panose="020B0004020202020204" pitchFamily="34" charset="0"/>
              </a:rPr>
              <a:t>Zákon č. 133/1985 Sb., o požární ochraně, ve znění pozdějších předpisů – úplné znění zákon č. 67/2001 Sb.</a:t>
            </a:r>
          </a:p>
          <a:p>
            <a:pPr eaLnBrk="1" hangingPunct="1">
              <a:buClr>
                <a:srgbClr val="FFFF00"/>
              </a:buClr>
              <a:buFont typeface="Wingdings" panose="05000000000000000000" pitchFamily="2" charset="2"/>
              <a:buChar char="ü"/>
            </a:pPr>
            <a:r>
              <a:rPr lang="cs-CZ" altLang="cs-CZ" dirty="0">
                <a:latin typeface="Aptos" panose="020B0004020202020204" pitchFamily="34" charset="0"/>
              </a:rPr>
              <a:t>Vyhláška MV č. 246/2001 Sb., o stanovení podmínek požární bezpečnosti a výkonu státního požárního dozoru (vyhláška o požární prevenci)</a:t>
            </a:r>
          </a:p>
        </p:txBody>
      </p:sp>
    </p:spTree>
  </p:cSld>
  <p:clrMapOvr>
    <a:masterClrMapping/>
  </p:clrMapOvr>
  <p:transition advTm="5312"/>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DE049A15-B784-7959-F060-97612CD779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801"/>
            <a:ext cx="9144000" cy="5486398"/>
          </a:xfrm>
          <a:prstGeom prst="rect">
            <a:avLst/>
          </a:prstGeom>
        </p:spPr>
      </p:pic>
    </p:spTree>
  </p:cSld>
  <p:clrMapOvr>
    <a:masterClrMapping/>
  </p:clrMapOvr>
  <p:transition advTm="5312"/>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BBAE3D29-0087-5D7E-9B73-B37EB6177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11" y="0"/>
            <a:ext cx="9247911" cy="6858000"/>
          </a:xfrm>
          <a:prstGeom prst="rect">
            <a:avLst/>
          </a:prstGeom>
        </p:spPr>
      </p:pic>
    </p:spTree>
    <p:extLst>
      <p:ext uri="{BB962C8B-B14F-4D97-AF65-F5344CB8AC3E}">
        <p14:creationId xmlns:p14="http://schemas.microsoft.com/office/powerpoint/2010/main" val="2272869370"/>
      </p:ext>
    </p:extLst>
  </p:cSld>
  <p:clrMapOvr>
    <a:masterClrMapping/>
  </p:clrMapOvr>
  <p:transition advTm="5312"/>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116632"/>
            <a:ext cx="7772400" cy="1143000"/>
          </a:xfrm>
        </p:spPr>
        <p:txBody>
          <a:bodyPr/>
          <a:lstStyle/>
          <a:p>
            <a:pPr eaLnBrk="1" hangingPunct="1">
              <a:defRPr/>
            </a:pPr>
            <a:r>
              <a:rPr lang="cs-CZ" sz="4000" dirty="0">
                <a:latin typeface="Calibri" pitchFamily="34" charset="0"/>
              </a:rPr>
              <a:t>Členění provozovaných činností podle požárního nebezpečí</a:t>
            </a:r>
          </a:p>
        </p:txBody>
      </p:sp>
      <p:sp>
        <p:nvSpPr>
          <p:cNvPr id="28675" name="Rectangle 3"/>
          <p:cNvSpPr>
            <a:spLocks noGrp="1" noChangeArrowheads="1"/>
          </p:cNvSpPr>
          <p:nvPr>
            <p:ph type="body" idx="1"/>
          </p:nvPr>
        </p:nvSpPr>
        <p:spPr>
          <a:xfrm>
            <a:off x="0" y="1259632"/>
            <a:ext cx="9144000" cy="5598368"/>
          </a:xfrm>
        </p:spPr>
        <p:txBody>
          <a:bodyPr/>
          <a:lstStyle/>
          <a:p>
            <a:pPr eaLnBrk="1" hangingPunct="1">
              <a:buClr>
                <a:srgbClr val="FFC000"/>
              </a:buClr>
              <a:buFont typeface="Wingdings" panose="05000000000000000000" pitchFamily="2" charset="2"/>
              <a:buChar char="ü"/>
            </a:pPr>
            <a:r>
              <a:rPr lang="cs-CZ" altLang="cs-CZ" dirty="0">
                <a:latin typeface="Calibri" panose="020F0502020204030204" pitchFamily="34" charset="0"/>
              </a:rPr>
              <a:t>činnosti bez zvýšeného požárního nebezpečí</a:t>
            </a:r>
          </a:p>
          <a:p>
            <a:pPr eaLnBrk="1" hangingPunct="1">
              <a:buClr>
                <a:srgbClr val="FFC000"/>
              </a:buClr>
              <a:buFont typeface="Wingdings" panose="05000000000000000000" pitchFamily="2" charset="2"/>
              <a:buChar char="ü"/>
            </a:pPr>
            <a:endParaRPr lang="cs-CZ" altLang="cs-CZ" dirty="0">
              <a:latin typeface="Calibri" panose="020F0502020204030204" pitchFamily="34" charset="0"/>
            </a:endParaRPr>
          </a:p>
          <a:p>
            <a:pPr eaLnBrk="1" hangingPunct="1">
              <a:buClr>
                <a:srgbClr val="FFC000"/>
              </a:buClr>
              <a:buFont typeface="Wingdings" panose="05000000000000000000" pitchFamily="2" charset="2"/>
              <a:buChar char="ü"/>
            </a:pPr>
            <a:r>
              <a:rPr lang="cs-CZ" altLang="cs-CZ" dirty="0">
                <a:latin typeface="Calibri" panose="020F0502020204030204" pitchFamily="34" charset="0"/>
              </a:rPr>
              <a:t>činnosti se zvýšeným požárním nebezpečím</a:t>
            </a:r>
          </a:p>
          <a:p>
            <a:pPr lvl="1" eaLnBrk="1" hangingPunct="1">
              <a:buClr>
                <a:srgbClr val="FFC000"/>
              </a:buClr>
              <a:buFont typeface="Wingdings" panose="05000000000000000000" pitchFamily="2" charset="2"/>
              <a:buChar char="ü"/>
            </a:pPr>
            <a:r>
              <a:rPr lang="cs-CZ" altLang="cs-CZ" dirty="0">
                <a:latin typeface="Calibri" panose="020F0502020204030204" pitchFamily="34" charset="0"/>
              </a:rPr>
              <a:t>Děti do 3 let věku</a:t>
            </a:r>
          </a:p>
          <a:p>
            <a:pPr lvl="1" eaLnBrk="1" hangingPunct="1">
              <a:buClr>
                <a:srgbClr val="FFC000"/>
              </a:buClr>
              <a:buFont typeface="Wingdings" panose="05000000000000000000" pitchFamily="2" charset="2"/>
              <a:buChar char="ü"/>
            </a:pPr>
            <a:r>
              <a:rPr lang="cs-CZ" altLang="cs-CZ" dirty="0">
                <a:latin typeface="Calibri" panose="020F0502020204030204" pitchFamily="34" charset="0"/>
              </a:rPr>
              <a:t>Školy o 4 a více NP bez CHÚC</a:t>
            </a:r>
          </a:p>
          <a:p>
            <a:pPr lvl="1" eaLnBrk="1" hangingPunct="1">
              <a:buClr>
                <a:srgbClr val="FFC000"/>
              </a:buClr>
              <a:buFont typeface="Wingdings" panose="05000000000000000000" pitchFamily="2" charset="2"/>
              <a:buChar char="ü"/>
            </a:pPr>
            <a:r>
              <a:rPr lang="cs-CZ" altLang="cs-CZ" dirty="0">
                <a:latin typeface="Calibri" panose="020F0502020204030204" pitchFamily="34" charset="0"/>
              </a:rPr>
              <a:t>Zařízení vyšší než 6 NP</a:t>
            </a:r>
          </a:p>
          <a:p>
            <a:pPr lvl="1" eaLnBrk="1" hangingPunct="1">
              <a:buClr>
                <a:srgbClr val="FFC000"/>
              </a:buClr>
              <a:buFont typeface="Wingdings" panose="05000000000000000000" pitchFamily="2" charset="2"/>
              <a:buChar char="ü"/>
            </a:pPr>
            <a:r>
              <a:rPr lang="cs-CZ" altLang="cs-CZ" dirty="0">
                <a:latin typeface="Calibri" panose="020F0502020204030204" pitchFamily="34" charset="0"/>
              </a:rPr>
              <a:t>Shromažďovací prostory nad 200 osob</a:t>
            </a:r>
          </a:p>
          <a:p>
            <a:pPr lvl="1" eaLnBrk="1" hangingPunct="1">
              <a:buClr>
                <a:srgbClr val="FFC000"/>
              </a:buClr>
              <a:buFont typeface="Wingdings" panose="05000000000000000000" pitchFamily="2" charset="2"/>
              <a:buChar char="ü"/>
            </a:pPr>
            <a:r>
              <a:rPr lang="cs-CZ" altLang="cs-CZ" dirty="0">
                <a:latin typeface="Calibri" panose="020F0502020204030204" pitchFamily="34" charset="0"/>
              </a:rPr>
              <a:t>Ubytovací prostory</a:t>
            </a:r>
          </a:p>
          <a:p>
            <a:pPr lvl="1" eaLnBrk="1" hangingPunct="1">
              <a:buClr>
                <a:srgbClr val="FFC000"/>
              </a:buClr>
              <a:buFont typeface="Wingdings" panose="05000000000000000000" pitchFamily="2" charset="2"/>
              <a:buChar char="ü"/>
            </a:pPr>
            <a:r>
              <a:rPr lang="cs-CZ" altLang="cs-CZ" dirty="0">
                <a:latin typeface="Calibri" panose="020F0502020204030204" pitchFamily="34" charset="0"/>
              </a:rPr>
              <a:t>Přítomnost osob s pohybovými, zrakovými, mentálními problémy</a:t>
            </a:r>
          </a:p>
          <a:p>
            <a:pPr eaLnBrk="1" hangingPunct="1">
              <a:buClr>
                <a:srgbClr val="FFC000"/>
              </a:buClr>
              <a:buFont typeface="Wingdings" panose="05000000000000000000" pitchFamily="2" charset="2"/>
              <a:buChar char="ü"/>
            </a:pPr>
            <a:endParaRPr lang="cs-CZ" altLang="cs-CZ" dirty="0">
              <a:solidFill>
                <a:schemeClr val="bg2"/>
              </a:solidFill>
              <a:latin typeface="Calibri" panose="020F0502020204030204" pitchFamily="34" charset="0"/>
            </a:endParaRPr>
          </a:p>
        </p:txBody>
      </p:sp>
    </p:spTree>
  </p:cSld>
  <p:clrMapOvr>
    <a:masterClrMapping/>
  </p:clrMapOvr>
  <p:transition advTm="5312"/>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88640"/>
            <a:ext cx="7772400" cy="1143000"/>
          </a:xfrm>
        </p:spPr>
        <p:txBody>
          <a:bodyPr/>
          <a:lstStyle/>
          <a:p>
            <a:pPr>
              <a:defRPr/>
            </a:pPr>
            <a:r>
              <a:rPr lang="cs-CZ" dirty="0">
                <a:latin typeface="Calibri" pitchFamily="34" charset="0"/>
              </a:rPr>
              <a:t>Dokumentace požární ochrany</a:t>
            </a:r>
          </a:p>
        </p:txBody>
      </p:sp>
      <p:sp>
        <p:nvSpPr>
          <p:cNvPr id="66563" name="Rectangle 3"/>
          <p:cNvSpPr>
            <a:spLocks noGrp="1" noChangeArrowheads="1"/>
          </p:cNvSpPr>
          <p:nvPr>
            <p:ph type="body" idx="1"/>
          </p:nvPr>
        </p:nvSpPr>
        <p:spPr>
          <a:xfrm>
            <a:off x="152400" y="1676400"/>
            <a:ext cx="8458200" cy="5181600"/>
          </a:xfrm>
        </p:spPr>
        <p:txBody>
          <a:bodyPr/>
          <a:lstStyle/>
          <a:p>
            <a:pPr>
              <a:lnSpc>
                <a:spcPct val="90000"/>
              </a:lnSpc>
            </a:pPr>
            <a:endParaRPr lang="cs-CZ" altLang="cs-CZ" sz="2800" dirty="0"/>
          </a:p>
          <a:p>
            <a:pPr algn="just">
              <a:lnSpc>
                <a:spcPct val="90000"/>
              </a:lnSpc>
            </a:pPr>
            <a:endParaRPr lang="cs-CZ" altLang="cs-CZ" sz="3600" dirty="0"/>
          </a:p>
          <a:p>
            <a:pPr algn="just">
              <a:lnSpc>
                <a:spcPct val="90000"/>
              </a:lnSpc>
              <a:buClr>
                <a:srgbClr val="FFFF00"/>
              </a:buClr>
              <a:buFont typeface="Wingdings" panose="05000000000000000000" pitchFamily="2" charset="2"/>
              <a:buChar char="ü"/>
            </a:pPr>
            <a:r>
              <a:rPr lang="cs-CZ" altLang="cs-CZ" dirty="0">
                <a:latin typeface="Aptos" panose="020B0004020202020204" pitchFamily="34" charset="0"/>
              </a:rPr>
              <a:t>Právnické a fyzicky podnikající osoby provozující činnosti ZPN a VPN jsou povinny zpracovávat předepsanou dokumentaci PO a udržovat ji v souladu se skutečným stavem</a:t>
            </a:r>
          </a:p>
          <a:p>
            <a:pPr>
              <a:lnSpc>
                <a:spcPct val="90000"/>
              </a:lnSpc>
            </a:pPr>
            <a:endParaRPr lang="cs-CZ" altLang="cs-CZ" sz="2800" dirty="0">
              <a:solidFill>
                <a:schemeClr val="bg1"/>
              </a:solidFill>
            </a:endParaRPr>
          </a:p>
          <a:p>
            <a:pPr>
              <a:lnSpc>
                <a:spcPct val="90000"/>
              </a:lnSpc>
              <a:buFont typeface="Wingdings" panose="05000000000000000000" pitchFamily="2" charset="2"/>
              <a:buNone/>
            </a:pPr>
            <a:endParaRPr lang="cs-CZ" altLang="cs-CZ" sz="2400" dirty="0"/>
          </a:p>
        </p:txBody>
      </p:sp>
    </p:spTree>
  </p:cSld>
  <p:clrMapOvr>
    <a:masterClrMapping/>
  </p:clrMapOvr>
  <p:transition advTm="5312"/>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8520" y="0"/>
            <a:ext cx="9252520" cy="1196752"/>
          </a:xfrm>
        </p:spPr>
        <p:txBody>
          <a:bodyPr/>
          <a:lstStyle/>
          <a:p>
            <a:pPr>
              <a:defRPr/>
            </a:pPr>
            <a:r>
              <a:rPr lang="cs-CZ" dirty="0"/>
              <a:t>Školení a odborná příprava</a:t>
            </a:r>
          </a:p>
        </p:txBody>
      </p:sp>
      <p:sp>
        <p:nvSpPr>
          <p:cNvPr id="67587" name="Rectangle 3"/>
          <p:cNvSpPr>
            <a:spLocks noGrp="1" noChangeArrowheads="1"/>
          </p:cNvSpPr>
          <p:nvPr>
            <p:ph type="body" idx="1"/>
          </p:nvPr>
        </p:nvSpPr>
        <p:spPr>
          <a:xfrm>
            <a:off x="152400" y="1676400"/>
            <a:ext cx="8991600" cy="5181600"/>
          </a:xfrm>
        </p:spPr>
        <p:txBody>
          <a:bodyPr/>
          <a:lstStyle/>
          <a:p>
            <a:pPr>
              <a:lnSpc>
                <a:spcPct val="90000"/>
              </a:lnSpc>
            </a:pPr>
            <a:endParaRPr lang="cs-CZ" altLang="cs-CZ" sz="2800" dirty="0"/>
          </a:p>
          <a:p>
            <a:pPr algn="just">
              <a:lnSpc>
                <a:spcPct val="90000"/>
              </a:lnSpc>
              <a:buClr>
                <a:srgbClr val="FFFF00"/>
              </a:buClr>
              <a:buFont typeface="Wingdings" panose="05000000000000000000" pitchFamily="2" charset="2"/>
              <a:buChar char="ü"/>
            </a:pPr>
            <a:r>
              <a:rPr lang="cs-CZ" altLang="cs-CZ" sz="2800" dirty="0">
                <a:latin typeface="Aptos" panose="020B0004020202020204" pitchFamily="34" charset="0"/>
              </a:rPr>
              <a:t>Právnické a fyzicky podnikající osoby provozující činnosti ZPN a VPN jsou povinny zabezpečit pravidelné školení zaměstnanců a odbornou přípravu PPO a PPH</a:t>
            </a:r>
          </a:p>
          <a:p>
            <a:pPr algn="just">
              <a:lnSpc>
                <a:spcPct val="90000"/>
              </a:lnSpc>
              <a:buClr>
                <a:srgbClr val="FFFF00"/>
              </a:buClr>
              <a:buFont typeface="Wingdings" panose="05000000000000000000" pitchFamily="2" charset="2"/>
              <a:buChar char="ü"/>
            </a:pPr>
            <a:r>
              <a:rPr lang="cs-CZ" altLang="cs-CZ" sz="2800" dirty="0">
                <a:latin typeface="Aptos" panose="020B0004020202020204" pitchFamily="34" charset="0"/>
              </a:rPr>
              <a:t>Povinnost na všechny fyzické osoby v pracovním a obdobném poměru</a:t>
            </a:r>
          </a:p>
          <a:p>
            <a:pPr algn="just">
              <a:lnSpc>
                <a:spcPct val="90000"/>
              </a:lnSpc>
              <a:buClr>
                <a:srgbClr val="FFFF00"/>
              </a:buClr>
              <a:buFont typeface="Wingdings" panose="05000000000000000000" pitchFamily="2" charset="2"/>
              <a:buChar char="ü"/>
            </a:pPr>
            <a:r>
              <a:rPr lang="cs-CZ" altLang="cs-CZ" sz="2800" dirty="0">
                <a:latin typeface="Aptos" panose="020B0004020202020204" pitchFamily="34" charset="0"/>
              </a:rPr>
              <a:t>Zvlášť zaměstnanci a vedoucí zaměstnanci</a:t>
            </a:r>
          </a:p>
          <a:p>
            <a:pPr>
              <a:lnSpc>
                <a:spcPct val="90000"/>
              </a:lnSpc>
            </a:pPr>
            <a:endParaRPr lang="cs-CZ" altLang="cs-CZ" sz="2800" dirty="0">
              <a:solidFill>
                <a:schemeClr val="bg1"/>
              </a:solidFill>
            </a:endParaRPr>
          </a:p>
          <a:p>
            <a:pPr>
              <a:lnSpc>
                <a:spcPct val="90000"/>
              </a:lnSpc>
              <a:buFont typeface="Wingdings" panose="05000000000000000000" pitchFamily="2" charset="2"/>
              <a:buNone/>
            </a:pPr>
            <a:endParaRPr lang="cs-CZ" altLang="cs-CZ" sz="2400" dirty="0"/>
          </a:p>
        </p:txBody>
      </p:sp>
    </p:spTree>
  </p:cSld>
  <p:clrMapOvr>
    <a:masterClrMapping/>
  </p:clrMapOvr>
  <p:transition advTm="5312"/>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116632"/>
            <a:ext cx="7772400" cy="1143000"/>
          </a:xfrm>
        </p:spPr>
        <p:txBody>
          <a:bodyPr/>
          <a:lstStyle/>
          <a:p>
            <a:pPr>
              <a:defRPr/>
            </a:pPr>
            <a:r>
              <a:rPr lang="cs-CZ" dirty="0"/>
              <a:t>Preventivní požární hlídka</a:t>
            </a:r>
          </a:p>
        </p:txBody>
      </p:sp>
      <p:sp>
        <p:nvSpPr>
          <p:cNvPr id="68611" name="Rectangle 3"/>
          <p:cNvSpPr>
            <a:spLocks noGrp="1" noChangeArrowheads="1"/>
          </p:cNvSpPr>
          <p:nvPr>
            <p:ph type="body" idx="1"/>
          </p:nvPr>
        </p:nvSpPr>
        <p:spPr>
          <a:xfrm>
            <a:off x="152400" y="1676400"/>
            <a:ext cx="8458200" cy="5181600"/>
          </a:xfrm>
        </p:spPr>
        <p:txBody>
          <a:bodyPr/>
          <a:lstStyle/>
          <a:p>
            <a:pPr>
              <a:lnSpc>
                <a:spcPct val="90000"/>
              </a:lnSpc>
            </a:pPr>
            <a:endParaRPr lang="cs-CZ" altLang="cs-CZ" sz="2800" dirty="0"/>
          </a:p>
          <a:p>
            <a:pPr>
              <a:lnSpc>
                <a:spcPct val="90000"/>
              </a:lnSpc>
              <a:buClr>
                <a:srgbClr val="FFFF00"/>
              </a:buClr>
              <a:buFont typeface="Wingdings" panose="05000000000000000000" pitchFamily="2" charset="2"/>
              <a:buChar char="ü"/>
            </a:pPr>
            <a:r>
              <a:rPr lang="cs-CZ" altLang="cs-CZ" sz="2400" dirty="0">
                <a:latin typeface="Aptos" panose="020B0004020202020204" pitchFamily="34" charset="0"/>
              </a:rPr>
              <a:t>Právnické a fyzicky podnikající osoby zřizují preventivní požární hlídky</a:t>
            </a:r>
          </a:p>
          <a:p>
            <a:pPr>
              <a:lnSpc>
                <a:spcPct val="90000"/>
              </a:lnSpc>
              <a:buClr>
                <a:srgbClr val="FFFF00"/>
              </a:buClr>
              <a:buFont typeface="Wingdings" panose="05000000000000000000" pitchFamily="2" charset="2"/>
              <a:buChar char="ü"/>
            </a:pPr>
            <a:r>
              <a:rPr lang="cs-CZ" altLang="cs-CZ" sz="2400" dirty="0">
                <a:latin typeface="Aptos" panose="020B0004020202020204" pitchFamily="34" charset="0"/>
              </a:rPr>
              <a:t>V prostorách s nejméně třemi zaměstnanci, ve kterých provozují činnosti se zvýšeným nebo vysokým požárním nebezpečím.</a:t>
            </a:r>
          </a:p>
          <a:p>
            <a:pPr>
              <a:lnSpc>
                <a:spcPct val="90000"/>
              </a:lnSpc>
              <a:buClr>
                <a:srgbClr val="FFFF00"/>
              </a:buClr>
              <a:buFont typeface="Wingdings" panose="05000000000000000000" pitchFamily="2" charset="2"/>
              <a:buChar char="ü"/>
            </a:pPr>
            <a:endParaRPr lang="cs-CZ" altLang="cs-CZ" sz="2400" dirty="0">
              <a:latin typeface="Aptos" panose="020B0004020202020204" pitchFamily="34" charset="0"/>
            </a:endParaRPr>
          </a:p>
          <a:p>
            <a:pPr>
              <a:lnSpc>
                <a:spcPct val="90000"/>
              </a:lnSpc>
              <a:buClr>
                <a:srgbClr val="FFFF00"/>
              </a:buClr>
              <a:buFont typeface="Wingdings" panose="05000000000000000000" pitchFamily="2" charset="2"/>
              <a:buChar char="ü"/>
            </a:pPr>
            <a:r>
              <a:rPr lang="cs-CZ" altLang="cs-CZ" sz="2400" dirty="0">
                <a:latin typeface="Aptos" panose="020B0004020202020204" pitchFamily="34" charset="0"/>
              </a:rPr>
              <a:t>Úkolem hlídky je dohlížet na dodržování předpisů o PO, nebo v vzniku požáru provést nutná opatření k záchraně osob, přivolat jednotku PO a zúčastnit se likvidace požáru.</a:t>
            </a:r>
          </a:p>
          <a:p>
            <a:pPr>
              <a:lnSpc>
                <a:spcPct val="90000"/>
              </a:lnSpc>
              <a:buFont typeface="Wingdings" panose="05000000000000000000" pitchFamily="2" charset="2"/>
              <a:buNone/>
            </a:pPr>
            <a:endParaRPr lang="cs-CZ" altLang="cs-CZ" sz="2400" dirty="0"/>
          </a:p>
        </p:txBody>
      </p:sp>
    </p:spTree>
  </p:cSld>
  <p:clrMapOvr>
    <a:masterClrMapping/>
  </p:clrMapOvr>
  <p:transition advTm="5312"/>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8FFC7541-12D0-FB7B-BD9E-A054F6E91170}"/>
              </a:ext>
            </a:extLst>
          </p:cNvPr>
          <p:cNvSpPr>
            <a:spLocks noGrp="1" noChangeArrowheads="1"/>
          </p:cNvSpPr>
          <p:nvPr>
            <p:ph type="title"/>
          </p:nvPr>
        </p:nvSpPr>
        <p:spPr>
          <a:xfrm>
            <a:off x="179512" y="0"/>
            <a:ext cx="8856984" cy="1052513"/>
          </a:xfrm>
        </p:spPr>
        <p:txBody>
          <a:bodyPr/>
          <a:lstStyle/>
          <a:p>
            <a:pPr eaLnBrk="1" hangingPunct="1">
              <a:defRPr/>
            </a:pPr>
            <a:r>
              <a:rPr lang="cs-CZ" sz="4000" dirty="0">
                <a:latin typeface="Calibri" pitchFamily="34" charset="0"/>
              </a:rPr>
              <a:t>Povinnosti zaměstnavatele</a:t>
            </a:r>
          </a:p>
        </p:txBody>
      </p:sp>
      <p:sp>
        <p:nvSpPr>
          <p:cNvPr id="38915" name="Rectangle 3">
            <a:extLst>
              <a:ext uri="{FF2B5EF4-FFF2-40B4-BE49-F238E27FC236}">
                <a16:creationId xmlns:a16="http://schemas.microsoft.com/office/drawing/2014/main" id="{4DD01855-0FD0-ADA4-EBAB-9619C10FBE3B}"/>
              </a:ext>
            </a:extLst>
          </p:cNvPr>
          <p:cNvSpPr>
            <a:spLocks noGrp="1" noChangeArrowheads="1"/>
          </p:cNvSpPr>
          <p:nvPr>
            <p:ph type="body" idx="1"/>
          </p:nvPr>
        </p:nvSpPr>
        <p:spPr>
          <a:xfrm>
            <a:off x="0" y="1052513"/>
            <a:ext cx="9144000" cy="5805487"/>
          </a:xfrm>
        </p:spPr>
        <p:txBody>
          <a:bodyPr/>
          <a:lstStyle/>
          <a:p>
            <a:pPr algn="just" eaLnBrk="1" hangingPunct="1">
              <a:buFont typeface="Wingdings" panose="05000000000000000000" pitchFamily="2" charset="2"/>
              <a:buChar char="ü"/>
            </a:pPr>
            <a:r>
              <a:rPr lang="cs-CZ" altLang="cs-CZ" dirty="0">
                <a:latin typeface="Calibri" panose="020F0502020204030204" pitchFamily="34" charset="0"/>
              </a:rPr>
              <a:t> označovat pracoviště a ostatní místa příslušnými bezpečnostními značkami, příkazy, zákazy a pokyny ve vztahu k požární ochraně,</a:t>
            </a:r>
          </a:p>
          <a:p>
            <a:pPr algn="just" eaLnBrk="1" hangingPunct="1">
              <a:buFont typeface="Wingdings" panose="05000000000000000000" pitchFamily="2" charset="2"/>
              <a:buChar char="ü"/>
            </a:pPr>
            <a:r>
              <a:rPr lang="cs-CZ" altLang="cs-CZ" dirty="0">
                <a:latin typeface="Calibri" panose="020F0502020204030204" pitchFamily="34" charset="0"/>
              </a:rPr>
              <a:t> pravidelně kontrolovat dodržování předpisů o požární ochraně a neprodleně odstraňovat zjištěné závady,</a:t>
            </a:r>
          </a:p>
          <a:p>
            <a:pPr algn="just" eaLnBrk="1" hangingPunct="1">
              <a:buFont typeface="Wingdings" panose="05000000000000000000" pitchFamily="2" charset="2"/>
              <a:buChar char="ü"/>
            </a:pPr>
            <a:r>
              <a:rPr lang="cs-CZ" altLang="cs-CZ" dirty="0">
                <a:latin typeface="Calibri" panose="020F0502020204030204" pitchFamily="34" charset="0"/>
              </a:rPr>
              <a:t>volný přístup k nouzovým východům, k rozvodným zařízením elektrické energie, k uzávěrům vody, plynu a topení</a:t>
            </a:r>
          </a:p>
          <a:p>
            <a:pPr algn="just" eaLnBrk="1" hangingPunct="1">
              <a:buFontTx/>
              <a:buNone/>
            </a:pPr>
            <a:r>
              <a:rPr lang="cs-CZ" altLang="cs-CZ" dirty="0">
                <a:solidFill>
                  <a:schemeClr val="bg2"/>
                </a:solidFill>
                <a:latin typeface="Calibri" panose="020F0502020204030204" pitchFamily="34" charset="0"/>
              </a:rPr>
              <a:t> </a:t>
            </a:r>
          </a:p>
          <a:p>
            <a:pPr algn="just" eaLnBrk="1" hangingPunct="1">
              <a:buFontTx/>
              <a:buNone/>
            </a:pPr>
            <a:endParaRPr lang="cs-CZ" altLang="cs-CZ" dirty="0">
              <a:solidFill>
                <a:schemeClr val="bg2"/>
              </a:solidFill>
              <a:latin typeface="Calibri" panose="020F0502020204030204" pitchFamily="34" charset="0"/>
            </a:endParaRPr>
          </a:p>
        </p:txBody>
      </p:sp>
    </p:spTree>
  </p:cSld>
  <p:clrMapOvr>
    <a:masterClrMapping/>
  </p:clrMapOvr>
  <p:transition advTm="5312"/>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3317D7C-5E48-EFBD-073B-37687DC4E5F6}"/>
              </a:ext>
            </a:extLst>
          </p:cNvPr>
          <p:cNvSpPr>
            <a:spLocks noGrp="1" noChangeArrowheads="1"/>
          </p:cNvSpPr>
          <p:nvPr>
            <p:ph type="title"/>
          </p:nvPr>
        </p:nvSpPr>
        <p:spPr>
          <a:xfrm>
            <a:off x="457200" y="0"/>
            <a:ext cx="8229600" cy="1052513"/>
          </a:xfrm>
        </p:spPr>
        <p:txBody>
          <a:bodyPr/>
          <a:lstStyle/>
          <a:p>
            <a:pPr eaLnBrk="1" hangingPunct="1">
              <a:defRPr/>
            </a:pPr>
            <a:r>
              <a:rPr lang="cs-CZ" dirty="0">
                <a:latin typeface="Calibri" pitchFamily="34" charset="0"/>
              </a:rPr>
              <a:t>Zabezpečení pracoviště</a:t>
            </a:r>
            <a:r>
              <a:rPr lang="cs-CZ" sz="2000" dirty="0">
                <a:latin typeface="Calibri" pitchFamily="34" charset="0"/>
              </a:rPr>
              <a:t> </a:t>
            </a:r>
            <a:endParaRPr lang="cs-CZ" dirty="0">
              <a:latin typeface="Calibri" pitchFamily="34" charset="0"/>
            </a:endParaRPr>
          </a:p>
        </p:txBody>
      </p:sp>
      <p:sp>
        <p:nvSpPr>
          <p:cNvPr id="39939" name="Rectangle 3">
            <a:extLst>
              <a:ext uri="{FF2B5EF4-FFF2-40B4-BE49-F238E27FC236}">
                <a16:creationId xmlns:a16="http://schemas.microsoft.com/office/drawing/2014/main" id="{EE0D7C03-09D5-0E3F-2AD5-2C4ACBD32ACC}"/>
              </a:ext>
            </a:extLst>
          </p:cNvPr>
          <p:cNvSpPr>
            <a:spLocks noGrp="1" noChangeArrowheads="1"/>
          </p:cNvSpPr>
          <p:nvPr>
            <p:ph type="body" idx="1"/>
          </p:nvPr>
        </p:nvSpPr>
        <p:spPr>
          <a:xfrm>
            <a:off x="0" y="908050"/>
            <a:ext cx="9144000" cy="5949950"/>
          </a:xfrm>
        </p:spPr>
        <p:txBody>
          <a:bodyPr/>
          <a:lstStyle/>
          <a:p>
            <a:pPr eaLnBrk="1" hangingPunct="1">
              <a:lnSpc>
                <a:spcPct val="80000"/>
              </a:lnSpc>
              <a:buFontTx/>
              <a:buNone/>
            </a:pPr>
            <a:r>
              <a:rPr lang="cs-CZ" altLang="cs-CZ" sz="2000" dirty="0">
                <a:solidFill>
                  <a:schemeClr val="bg1"/>
                </a:solidFill>
                <a:latin typeface="Calibri" panose="020F0502020204030204" pitchFamily="34" charset="0"/>
              </a:rPr>
              <a:t> </a:t>
            </a:r>
            <a:r>
              <a:rPr lang="cs-CZ" altLang="cs-CZ" sz="3600" dirty="0">
                <a:latin typeface="Calibri" panose="020F0502020204030204" pitchFamily="34" charset="0"/>
              </a:rPr>
              <a:t>Průchodnost únikových cest</a:t>
            </a:r>
          </a:p>
          <a:p>
            <a:pPr lvl="2" eaLnBrk="1" hangingPunct="1">
              <a:lnSpc>
                <a:spcPct val="80000"/>
              </a:lnSpc>
              <a:buClr>
                <a:srgbClr val="FFFF00"/>
              </a:buClr>
              <a:buFont typeface="Wingdings" panose="05000000000000000000" pitchFamily="2" charset="2"/>
              <a:buChar char="ü"/>
            </a:pPr>
            <a:r>
              <a:rPr lang="cs-CZ" altLang="cs-CZ" sz="2800" dirty="0">
                <a:latin typeface="Calibri" panose="020F0502020204030204" pitchFamily="34" charset="0"/>
              </a:rPr>
              <a:t>Zajistit volné cesty a východy (EXIT)</a:t>
            </a:r>
          </a:p>
          <a:p>
            <a:pPr lvl="2" eaLnBrk="1" hangingPunct="1">
              <a:lnSpc>
                <a:spcPct val="80000"/>
              </a:lnSpc>
              <a:buClr>
                <a:srgbClr val="FFFF00"/>
              </a:buClr>
              <a:buFont typeface="Wingdings" panose="05000000000000000000" pitchFamily="2" charset="2"/>
              <a:buChar char="ü"/>
            </a:pPr>
            <a:r>
              <a:rPr lang="cs-CZ" altLang="cs-CZ" sz="2800" dirty="0">
                <a:latin typeface="Calibri" panose="020F0502020204030204" pitchFamily="34" charset="0"/>
              </a:rPr>
              <a:t>Požární dveře nesmí být poškozené a nefunkční (na konci pracovní doby uzavřené)</a:t>
            </a:r>
          </a:p>
          <a:p>
            <a:pPr eaLnBrk="1" hangingPunct="1">
              <a:lnSpc>
                <a:spcPct val="80000"/>
              </a:lnSpc>
              <a:buClr>
                <a:srgbClr val="FFFF00"/>
              </a:buClr>
              <a:buFont typeface="Wingdings" panose="05000000000000000000" pitchFamily="2" charset="2"/>
              <a:buChar char="ü"/>
            </a:pPr>
            <a:r>
              <a:rPr lang="cs-CZ" altLang="cs-CZ" sz="3600" dirty="0">
                <a:latin typeface="Calibri" panose="020F0502020204030204" pitchFamily="34" charset="0"/>
              </a:rPr>
              <a:t>Rozmístění přenosných hasicích přístrojů</a:t>
            </a:r>
          </a:p>
          <a:p>
            <a:pPr lvl="2" eaLnBrk="1" hangingPunct="1">
              <a:lnSpc>
                <a:spcPct val="80000"/>
              </a:lnSpc>
              <a:buClr>
                <a:srgbClr val="FFFF00"/>
              </a:buClr>
              <a:buFont typeface="Wingdings" panose="05000000000000000000" pitchFamily="2" charset="2"/>
              <a:buChar char="ü"/>
            </a:pPr>
            <a:r>
              <a:rPr lang="cs-CZ" altLang="cs-CZ" sz="2800" dirty="0">
                <a:latin typeface="Calibri" panose="020F0502020204030204" pitchFamily="34" charset="0"/>
              </a:rPr>
              <a:t>Nesmí být nepřístupné, uschované, nefunkční</a:t>
            </a:r>
          </a:p>
          <a:p>
            <a:pPr eaLnBrk="1" hangingPunct="1">
              <a:lnSpc>
                <a:spcPct val="80000"/>
              </a:lnSpc>
              <a:buClr>
                <a:srgbClr val="FFFF00"/>
              </a:buClr>
              <a:buFont typeface="Wingdings" panose="05000000000000000000" pitchFamily="2" charset="2"/>
              <a:buChar char="ü"/>
            </a:pPr>
            <a:endParaRPr lang="cs-CZ" altLang="cs-CZ" sz="3600" dirty="0">
              <a:latin typeface="Calibri" panose="020F0502020204030204" pitchFamily="34" charset="0"/>
            </a:endParaRPr>
          </a:p>
          <a:p>
            <a:pPr eaLnBrk="1" hangingPunct="1">
              <a:lnSpc>
                <a:spcPct val="80000"/>
              </a:lnSpc>
              <a:buClr>
                <a:srgbClr val="FFFF00"/>
              </a:buClr>
              <a:buFont typeface="Wingdings" panose="05000000000000000000" pitchFamily="2" charset="2"/>
              <a:buChar char="ü"/>
            </a:pPr>
            <a:r>
              <a:rPr lang="cs-CZ" altLang="cs-CZ" sz="3600" dirty="0">
                <a:latin typeface="Calibri" panose="020F0502020204030204" pitchFamily="34" charset="0"/>
              </a:rPr>
              <a:t>Značení únikových cest (směry, EXIT)</a:t>
            </a:r>
          </a:p>
          <a:p>
            <a:pPr lvl="2" eaLnBrk="1" hangingPunct="1">
              <a:lnSpc>
                <a:spcPct val="80000"/>
              </a:lnSpc>
              <a:buClr>
                <a:srgbClr val="FFFF00"/>
              </a:buClr>
              <a:buFont typeface="Wingdings" panose="05000000000000000000" pitchFamily="2" charset="2"/>
              <a:buChar char="ü"/>
            </a:pPr>
            <a:r>
              <a:rPr lang="cs-CZ" altLang="cs-CZ" sz="2800" dirty="0">
                <a:latin typeface="Calibri" panose="020F0502020204030204" pitchFamily="34" charset="0"/>
              </a:rPr>
              <a:t>Viditelné, srozumitelné</a:t>
            </a:r>
          </a:p>
          <a:p>
            <a:pPr eaLnBrk="1" hangingPunct="1">
              <a:lnSpc>
                <a:spcPct val="80000"/>
              </a:lnSpc>
              <a:buClr>
                <a:srgbClr val="FFFF00"/>
              </a:buClr>
              <a:buFont typeface="Wingdings" panose="05000000000000000000" pitchFamily="2" charset="2"/>
              <a:buChar char="ü"/>
            </a:pPr>
            <a:endParaRPr lang="cs-CZ" altLang="cs-CZ" sz="3600" dirty="0">
              <a:latin typeface="Calibri" panose="020F0502020204030204" pitchFamily="34" charset="0"/>
            </a:endParaRPr>
          </a:p>
          <a:p>
            <a:pPr eaLnBrk="1" hangingPunct="1">
              <a:lnSpc>
                <a:spcPct val="80000"/>
              </a:lnSpc>
              <a:buClr>
                <a:srgbClr val="FFFF00"/>
              </a:buClr>
              <a:buFont typeface="Wingdings" panose="05000000000000000000" pitchFamily="2" charset="2"/>
              <a:buChar char="ü"/>
            </a:pPr>
            <a:r>
              <a:rPr lang="cs-CZ" altLang="cs-CZ" sz="3600" dirty="0">
                <a:latin typeface="Calibri" panose="020F0502020204030204" pitchFamily="34" charset="0"/>
              </a:rPr>
              <a:t>Evakuace školy (cvičný požární poplach)</a:t>
            </a:r>
          </a:p>
          <a:p>
            <a:pPr lvl="2" eaLnBrk="1" hangingPunct="1">
              <a:lnSpc>
                <a:spcPct val="80000"/>
              </a:lnSpc>
              <a:buClr>
                <a:srgbClr val="FFFF00"/>
              </a:buClr>
              <a:buFont typeface="Wingdings" panose="05000000000000000000" pitchFamily="2" charset="2"/>
              <a:buChar char="ü"/>
            </a:pPr>
            <a:r>
              <a:rPr lang="cs-CZ" altLang="cs-CZ" sz="2800" dirty="0">
                <a:latin typeface="Calibri" panose="020F0502020204030204" pitchFamily="34" charset="0"/>
              </a:rPr>
              <a:t>Shromaždiště, opuštění budovy, kontrola počtu</a:t>
            </a:r>
          </a:p>
          <a:p>
            <a:pPr lvl="2" eaLnBrk="1" hangingPunct="1">
              <a:lnSpc>
                <a:spcPct val="80000"/>
              </a:lnSpc>
              <a:buClr>
                <a:srgbClr val="FFFF00"/>
              </a:buClr>
              <a:buFont typeface="Wingdings" panose="05000000000000000000" pitchFamily="2" charset="2"/>
              <a:buChar char="ü"/>
            </a:pPr>
            <a:endParaRPr lang="cs-CZ" altLang="cs-CZ" sz="2800" dirty="0">
              <a:latin typeface="Calibri" panose="020F0502020204030204" pitchFamily="34" charset="0"/>
            </a:endParaRPr>
          </a:p>
          <a:p>
            <a:pPr eaLnBrk="1" hangingPunct="1">
              <a:lnSpc>
                <a:spcPct val="80000"/>
              </a:lnSpc>
              <a:buClr>
                <a:srgbClr val="FFFF00"/>
              </a:buClr>
              <a:buFont typeface="Wingdings" panose="05000000000000000000" pitchFamily="2" charset="2"/>
              <a:buChar char="ü"/>
            </a:pPr>
            <a:endParaRPr lang="cs-CZ" altLang="cs-CZ" sz="3600" dirty="0">
              <a:solidFill>
                <a:schemeClr val="bg2"/>
              </a:solidFill>
              <a:latin typeface="Calibri" panose="020F0502020204030204" pitchFamily="34" charset="0"/>
            </a:endParaRPr>
          </a:p>
          <a:p>
            <a:pPr eaLnBrk="1" hangingPunct="1">
              <a:lnSpc>
                <a:spcPct val="80000"/>
              </a:lnSpc>
            </a:pPr>
            <a:endParaRPr lang="cs-CZ" altLang="cs-CZ" sz="3600" dirty="0">
              <a:solidFill>
                <a:schemeClr val="bg1"/>
              </a:solidFill>
              <a:latin typeface="Calibri" panose="020F0502020204030204" pitchFamily="34" charset="0"/>
            </a:endParaRPr>
          </a:p>
          <a:p>
            <a:pPr eaLnBrk="1" hangingPunct="1">
              <a:lnSpc>
                <a:spcPct val="80000"/>
              </a:lnSpc>
              <a:buFontTx/>
              <a:buNone/>
            </a:pPr>
            <a:endParaRPr lang="cs-CZ" altLang="cs-CZ" sz="3600" dirty="0">
              <a:solidFill>
                <a:schemeClr val="bg1"/>
              </a:solidFill>
              <a:latin typeface="Calibri" panose="020F0502020204030204" pitchFamily="34" charset="0"/>
            </a:endParaRPr>
          </a:p>
          <a:p>
            <a:pPr algn="just" eaLnBrk="1" hangingPunct="1">
              <a:lnSpc>
                <a:spcPct val="80000"/>
              </a:lnSpc>
              <a:buFontTx/>
              <a:buNone/>
            </a:pPr>
            <a:r>
              <a:rPr lang="cs-CZ" altLang="cs-CZ" sz="3600" dirty="0">
                <a:latin typeface="Calibri" panose="020F0502020204030204" pitchFamily="34" charset="0"/>
              </a:rPr>
              <a:t> </a:t>
            </a:r>
          </a:p>
        </p:txBody>
      </p:sp>
    </p:spTree>
  </p:cSld>
  <p:clrMapOvr>
    <a:masterClrMapping/>
  </p:clrMapOvr>
  <p:transition advTm="5312"/>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0" y="0"/>
            <a:ext cx="9144000" cy="6858000"/>
          </a:xfrm>
        </p:spPr>
        <p:txBody>
          <a:bodyPr/>
          <a:lstStyle/>
          <a:p>
            <a:pPr eaLnBrk="1" hangingPunct="1">
              <a:lnSpc>
                <a:spcPct val="80000"/>
              </a:lnSpc>
              <a:buFontTx/>
              <a:buNone/>
            </a:pPr>
            <a:r>
              <a:rPr lang="cs-CZ" altLang="cs-CZ" sz="2000" dirty="0">
                <a:solidFill>
                  <a:schemeClr val="bg1"/>
                </a:solidFill>
                <a:latin typeface="Calibri" panose="020F0502020204030204" pitchFamily="34" charset="0"/>
              </a:rPr>
              <a:t> </a:t>
            </a:r>
          </a:p>
          <a:p>
            <a:pPr eaLnBrk="1" hangingPunct="1">
              <a:lnSpc>
                <a:spcPct val="80000"/>
              </a:lnSpc>
              <a:buClr>
                <a:schemeClr val="bg1">
                  <a:lumMod val="75000"/>
                </a:schemeClr>
              </a:buClr>
              <a:buFont typeface="Wingdings" panose="05000000000000000000" pitchFamily="2" charset="2"/>
              <a:buChar char="ü"/>
            </a:pPr>
            <a:r>
              <a:rPr lang="cs-CZ" altLang="cs-CZ" sz="3600" dirty="0">
                <a:solidFill>
                  <a:schemeClr val="tx2"/>
                </a:solidFill>
                <a:latin typeface="Calibri" panose="020F0502020204030204" pitchFamily="34" charset="0"/>
              </a:rPr>
              <a:t>Vyhlášení požárního poplachu na škole</a:t>
            </a:r>
          </a:p>
          <a:p>
            <a:pPr lvl="2" eaLnBrk="1" hangingPunct="1">
              <a:lnSpc>
                <a:spcPct val="80000"/>
              </a:lnSpc>
              <a:buClr>
                <a:schemeClr val="bg1">
                  <a:lumMod val="75000"/>
                </a:schemeClr>
              </a:buClr>
              <a:buFont typeface="Wingdings" panose="05000000000000000000" pitchFamily="2" charset="2"/>
              <a:buChar char="ü"/>
            </a:pPr>
            <a:r>
              <a:rPr lang="cs-CZ" altLang="cs-CZ" sz="2800" dirty="0">
                <a:latin typeface="Calibri" panose="020F0502020204030204" pitchFamily="34" charset="0"/>
              </a:rPr>
              <a:t>Automatické požární systémy</a:t>
            </a:r>
          </a:p>
          <a:p>
            <a:pPr lvl="2" eaLnBrk="1" hangingPunct="1">
              <a:lnSpc>
                <a:spcPct val="80000"/>
              </a:lnSpc>
              <a:buClr>
                <a:schemeClr val="bg1">
                  <a:lumMod val="75000"/>
                </a:schemeClr>
              </a:buClr>
              <a:buFont typeface="Wingdings" panose="05000000000000000000" pitchFamily="2" charset="2"/>
              <a:buChar char="ü"/>
            </a:pPr>
            <a:r>
              <a:rPr lang="cs-CZ" altLang="cs-CZ" sz="2800" dirty="0">
                <a:latin typeface="Calibri" panose="020F0502020204030204" pitchFamily="34" charset="0"/>
              </a:rPr>
              <a:t>Požární hlásiče</a:t>
            </a:r>
          </a:p>
          <a:p>
            <a:pPr lvl="2" eaLnBrk="1" hangingPunct="1">
              <a:lnSpc>
                <a:spcPct val="80000"/>
              </a:lnSpc>
              <a:buClr>
                <a:schemeClr val="bg1">
                  <a:lumMod val="75000"/>
                </a:schemeClr>
              </a:buClr>
              <a:buFont typeface="Wingdings" panose="05000000000000000000" pitchFamily="2" charset="2"/>
              <a:buChar char="ü"/>
            </a:pPr>
            <a:r>
              <a:rPr lang="cs-CZ" altLang="cs-CZ" sz="2800" dirty="0">
                <a:latin typeface="Calibri" panose="020F0502020204030204" pitchFamily="34" charset="0"/>
              </a:rPr>
              <a:t>Školní a požární rozhlas</a:t>
            </a:r>
          </a:p>
          <a:p>
            <a:pPr lvl="2" eaLnBrk="1" hangingPunct="1">
              <a:lnSpc>
                <a:spcPct val="80000"/>
              </a:lnSpc>
              <a:buClr>
                <a:schemeClr val="bg1">
                  <a:lumMod val="75000"/>
                </a:schemeClr>
              </a:buClr>
              <a:buFont typeface="Wingdings" panose="05000000000000000000" pitchFamily="2" charset="2"/>
              <a:buChar char="ü"/>
            </a:pPr>
            <a:r>
              <a:rPr lang="cs-CZ" altLang="cs-CZ" sz="2800" dirty="0">
                <a:latin typeface="Calibri" panose="020F0502020204030204" pitchFamily="34" charset="0"/>
              </a:rPr>
              <a:t>Voláním hoří</a:t>
            </a:r>
          </a:p>
          <a:p>
            <a:pPr lvl="2" eaLnBrk="1" hangingPunct="1">
              <a:lnSpc>
                <a:spcPct val="80000"/>
              </a:lnSpc>
              <a:buClr>
                <a:schemeClr val="bg1">
                  <a:lumMod val="75000"/>
                </a:schemeClr>
              </a:buClr>
              <a:buFont typeface="Wingdings" panose="05000000000000000000" pitchFamily="2" charset="2"/>
              <a:buChar char="ü"/>
            </a:pPr>
            <a:r>
              <a:rPr lang="cs-CZ" altLang="cs-CZ" sz="2800" dirty="0">
                <a:latin typeface="Calibri" panose="020F0502020204030204" pitchFamily="34" charset="0"/>
              </a:rPr>
              <a:t>Jiný domluvený signál</a:t>
            </a:r>
          </a:p>
          <a:p>
            <a:pPr lvl="2" eaLnBrk="1" hangingPunct="1">
              <a:lnSpc>
                <a:spcPct val="80000"/>
              </a:lnSpc>
              <a:buClr>
                <a:schemeClr val="bg1">
                  <a:lumMod val="75000"/>
                </a:schemeClr>
              </a:buClr>
              <a:buFont typeface="Wingdings" panose="05000000000000000000" pitchFamily="2" charset="2"/>
              <a:buChar char="ü"/>
            </a:pPr>
            <a:endParaRPr lang="cs-CZ" altLang="cs-CZ" sz="2800" dirty="0">
              <a:latin typeface="Calibri" panose="020F0502020204030204" pitchFamily="34" charset="0"/>
            </a:endParaRPr>
          </a:p>
          <a:p>
            <a:pPr eaLnBrk="1" hangingPunct="1">
              <a:lnSpc>
                <a:spcPct val="80000"/>
              </a:lnSpc>
              <a:buClr>
                <a:schemeClr val="bg1">
                  <a:lumMod val="75000"/>
                </a:schemeClr>
              </a:buClr>
              <a:buFont typeface="Wingdings" panose="05000000000000000000" pitchFamily="2" charset="2"/>
              <a:buChar char="ü"/>
            </a:pPr>
            <a:r>
              <a:rPr lang="cs-CZ" altLang="cs-CZ" sz="3600" dirty="0">
                <a:latin typeface="Calibri" panose="020F0502020204030204" pitchFamily="34" charset="0"/>
              </a:rPr>
              <a:t>Požární poplachová směrnice </a:t>
            </a:r>
          </a:p>
          <a:p>
            <a:pPr lvl="2" eaLnBrk="1" hangingPunct="1">
              <a:lnSpc>
                <a:spcPct val="80000"/>
              </a:lnSpc>
              <a:buClr>
                <a:schemeClr val="bg1">
                  <a:lumMod val="75000"/>
                </a:schemeClr>
              </a:buClr>
              <a:buFont typeface="Wingdings" panose="05000000000000000000" pitchFamily="2" charset="2"/>
              <a:buChar char="ü"/>
            </a:pPr>
            <a:r>
              <a:rPr lang="cs-CZ" altLang="cs-CZ" sz="2800" dirty="0">
                <a:latin typeface="Calibri" panose="020F0502020204030204" pitchFamily="34" charset="0"/>
              </a:rPr>
              <a:t>- vyvěšena na všech podlažích</a:t>
            </a:r>
          </a:p>
          <a:p>
            <a:pPr eaLnBrk="1" hangingPunct="1">
              <a:lnSpc>
                <a:spcPct val="80000"/>
              </a:lnSpc>
              <a:buClr>
                <a:schemeClr val="bg1">
                  <a:lumMod val="75000"/>
                </a:schemeClr>
              </a:buClr>
              <a:buFont typeface="Wingdings" panose="05000000000000000000" pitchFamily="2" charset="2"/>
              <a:buChar char="ü"/>
            </a:pPr>
            <a:r>
              <a:rPr lang="cs-CZ" altLang="cs-CZ" sz="3600" dirty="0">
                <a:latin typeface="Calibri" panose="020F0502020204030204" pitchFamily="34" charset="0"/>
              </a:rPr>
              <a:t>Požární řád	</a:t>
            </a:r>
          </a:p>
          <a:p>
            <a:pPr lvl="2" eaLnBrk="1" hangingPunct="1">
              <a:lnSpc>
                <a:spcPct val="80000"/>
              </a:lnSpc>
              <a:buClr>
                <a:schemeClr val="bg1">
                  <a:lumMod val="75000"/>
                </a:schemeClr>
              </a:buClr>
              <a:buFont typeface="Wingdings" panose="05000000000000000000" pitchFamily="2" charset="2"/>
              <a:buChar char="ü"/>
            </a:pPr>
            <a:r>
              <a:rPr lang="cs-CZ" altLang="cs-CZ" sz="2800" dirty="0">
                <a:latin typeface="Calibri" panose="020F0502020204030204" pitchFamily="34" charset="0"/>
              </a:rPr>
              <a:t>- u vstupu nebo v místě ZPN</a:t>
            </a:r>
          </a:p>
          <a:p>
            <a:pPr eaLnBrk="1" hangingPunct="1">
              <a:lnSpc>
                <a:spcPct val="80000"/>
              </a:lnSpc>
              <a:buClr>
                <a:schemeClr val="bg1">
                  <a:lumMod val="75000"/>
                </a:schemeClr>
              </a:buClr>
              <a:buFont typeface="Wingdings" panose="05000000000000000000" pitchFamily="2" charset="2"/>
              <a:buChar char="ü"/>
            </a:pPr>
            <a:r>
              <a:rPr lang="cs-CZ" altLang="cs-CZ" sz="3600" dirty="0">
                <a:latin typeface="Calibri" panose="020F0502020204030204" pitchFamily="34" charset="0"/>
              </a:rPr>
              <a:t>Požární evakuační plán</a:t>
            </a:r>
          </a:p>
          <a:p>
            <a:pPr lvl="2" eaLnBrk="1" hangingPunct="1">
              <a:lnSpc>
                <a:spcPct val="80000"/>
              </a:lnSpc>
              <a:buClr>
                <a:schemeClr val="bg1">
                  <a:lumMod val="75000"/>
                </a:schemeClr>
              </a:buClr>
              <a:buFont typeface="Wingdings" panose="05000000000000000000" pitchFamily="2" charset="2"/>
              <a:buChar char="ü"/>
            </a:pPr>
            <a:r>
              <a:rPr lang="cs-CZ" altLang="cs-CZ" sz="2800" dirty="0">
                <a:latin typeface="Calibri" panose="020F0502020204030204" pitchFamily="34" charset="0"/>
              </a:rPr>
              <a:t>- grafická část na každém podlaží</a:t>
            </a:r>
          </a:p>
          <a:p>
            <a:pPr eaLnBrk="1" hangingPunct="1">
              <a:lnSpc>
                <a:spcPct val="80000"/>
              </a:lnSpc>
              <a:buClr>
                <a:srgbClr val="FFFF00"/>
              </a:buClr>
              <a:buFont typeface="Wingdings" panose="05000000000000000000" pitchFamily="2" charset="2"/>
              <a:buChar char="ü"/>
            </a:pPr>
            <a:endParaRPr lang="cs-CZ" altLang="cs-CZ" sz="3600" dirty="0">
              <a:solidFill>
                <a:schemeClr val="bg2"/>
              </a:solidFill>
              <a:latin typeface="Calibri" panose="020F0502020204030204" pitchFamily="34" charset="0"/>
            </a:endParaRPr>
          </a:p>
          <a:p>
            <a:pPr eaLnBrk="1" hangingPunct="1">
              <a:lnSpc>
                <a:spcPct val="80000"/>
              </a:lnSpc>
            </a:pPr>
            <a:endParaRPr lang="cs-CZ" altLang="cs-CZ" sz="3600" dirty="0">
              <a:solidFill>
                <a:schemeClr val="bg1"/>
              </a:solidFill>
              <a:latin typeface="Calibri" panose="020F0502020204030204" pitchFamily="34" charset="0"/>
            </a:endParaRPr>
          </a:p>
          <a:p>
            <a:pPr eaLnBrk="1" hangingPunct="1">
              <a:lnSpc>
                <a:spcPct val="80000"/>
              </a:lnSpc>
              <a:buFontTx/>
              <a:buNone/>
            </a:pPr>
            <a:endParaRPr lang="cs-CZ" altLang="cs-CZ" sz="3600" dirty="0">
              <a:solidFill>
                <a:schemeClr val="bg1"/>
              </a:solidFill>
              <a:latin typeface="Calibri" panose="020F0502020204030204" pitchFamily="34" charset="0"/>
            </a:endParaRPr>
          </a:p>
          <a:p>
            <a:pPr algn="just" eaLnBrk="1" hangingPunct="1">
              <a:lnSpc>
                <a:spcPct val="80000"/>
              </a:lnSpc>
              <a:buFontTx/>
              <a:buNone/>
            </a:pPr>
            <a:r>
              <a:rPr lang="cs-CZ" altLang="cs-CZ" sz="3600" dirty="0">
                <a:latin typeface="Calibri" panose="020F0502020204030204" pitchFamily="34" charset="0"/>
              </a:rPr>
              <a:t> </a:t>
            </a:r>
          </a:p>
        </p:txBody>
      </p:sp>
    </p:spTree>
    <p:extLst>
      <p:ext uri="{BB962C8B-B14F-4D97-AF65-F5344CB8AC3E}">
        <p14:creationId xmlns:p14="http://schemas.microsoft.com/office/powerpoint/2010/main" val="2885788345"/>
      </p:ext>
    </p:extLst>
  </p:cSld>
  <p:clrMapOvr>
    <a:masterClrMapping/>
  </p:clrMapOvr>
  <p:transition advTm="5312"/>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08504" cy="1403648"/>
          </a:xfrm>
        </p:spPr>
        <p:txBody>
          <a:bodyPr/>
          <a:lstStyle/>
          <a:p>
            <a:pPr eaLnBrk="1" hangingPunct="1">
              <a:defRPr/>
            </a:pPr>
            <a:r>
              <a:rPr lang="cs-CZ" sz="4000" dirty="0">
                <a:latin typeface="Calibri" pitchFamily="34" charset="0"/>
              </a:rPr>
              <a:t>Povinnosti právnických osob a podnikajících fyzických osob</a:t>
            </a:r>
          </a:p>
        </p:txBody>
      </p:sp>
      <p:sp>
        <p:nvSpPr>
          <p:cNvPr id="70659" name="Rectangle 3"/>
          <p:cNvSpPr>
            <a:spLocks noGrp="1" noChangeArrowheads="1"/>
          </p:cNvSpPr>
          <p:nvPr>
            <p:ph type="body" idx="1"/>
          </p:nvPr>
        </p:nvSpPr>
        <p:spPr>
          <a:xfrm>
            <a:off x="0" y="1556792"/>
            <a:ext cx="9108504" cy="5301208"/>
          </a:xfrm>
        </p:spPr>
        <p:txBody>
          <a:bodyPr/>
          <a:lstStyle/>
          <a:p>
            <a:pPr algn="just" eaLnBrk="1" hangingPunct="1">
              <a:lnSpc>
                <a:spcPct val="90000"/>
              </a:lnSpc>
              <a:buFontTx/>
              <a:buNone/>
            </a:pPr>
            <a:r>
              <a:rPr lang="cs-CZ" altLang="cs-CZ" sz="2800" dirty="0">
                <a:latin typeface="Calibri" panose="020F0502020204030204" pitchFamily="34" charset="0"/>
              </a:rPr>
              <a:t>b) vytvářet podmínky pro hašení požárů a pro záchranné práce, </a:t>
            </a:r>
            <a:r>
              <a:rPr lang="cs-CZ" altLang="cs-CZ" sz="2800" b="1" dirty="0">
                <a:latin typeface="Calibri" panose="020F0502020204030204" pitchFamily="34" charset="0"/>
              </a:rPr>
              <a:t>zejména udržovat volné příjezdové komunikace a nástupní plochy pro požární techniku, únikové cesty a volný přístup k nouzovým východům,</a:t>
            </a:r>
            <a:r>
              <a:rPr lang="cs-CZ" altLang="cs-CZ" sz="2800" dirty="0">
                <a:latin typeface="Calibri" panose="020F0502020204030204" pitchFamily="34" charset="0"/>
              </a:rPr>
              <a:t> k rozvodným zařízením elektrické energie, k uzávěrům vody, plynu, topení a produktovodům, </a:t>
            </a:r>
          </a:p>
          <a:p>
            <a:pPr algn="just" eaLnBrk="1" hangingPunct="1">
              <a:lnSpc>
                <a:spcPct val="90000"/>
              </a:lnSpc>
              <a:buFontTx/>
              <a:buNone/>
            </a:pPr>
            <a:endParaRPr lang="cs-CZ" altLang="cs-CZ" sz="2800" dirty="0">
              <a:latin typeface="Calibri" panose="020F0502020204030204" pitchFamily="34" charset="0"/>
            </a:endParaRPr>
          </a:p>
          <a:p>
            <a:pPr algn="just" eaLnBrk="1" hangingPunct="1">
              <a:lnSpc>
                <a:spcPct val="90000"/>
              </a:lnSpc>
              <a:buNone/>
            </a:pPr>
            <a:r>
              <a:rPr lang="cs-CZ" altLang="cs-CZ" sz="2800" dirty="0">
                <a:latin typeface="Calibri" panose="020F0502020204030204" pitchFamily="34" charset="0"/>
              </a:rPr>
              <a:t>h) bezodkladně oznamovat územně příslušnému operačnímu středisku hasičského záchranného sboru kraje  </a:t>
            </a:r>
            <a:r>
              <a:rPr lang="cs-CZ" altLang="cs-CZ" sz="2800" b="1" u="sng" dirty="0">
                <a:latin typeface="Calibri" panose="020F0502020204030204" pitchFamily="34" charset="0"/>
              </a:rPr>
              <a:t>každý požár </a:t>
            </a:r>
            <a:r>
              <a:rPr lang="cs-CZ" altLang="cs-CZ" sz="2800" dirty="0">
                <a:latin typeface="Calibri" panose="020F0502020204030204" pitchFamily="34" charset="0"/>
              </a:rPr>
              <a:t>vzniklý při činnostech, které provozují, nebo v prostorách, které vlastní nebo užívají.</a:t>
            </a:r>
          </a:p>
          <a:p>
            <a:pPr algn="just" eaLnBrk="1" hangingPunct="1">
              <a:lnSpc>
                <a:spcPct val="90000"/>
              </a:lnSpc>
              <a:buFontTx/>
              <a:buNone/>
            </a:pPr>
            <a:endParaRPr lang="cs-CZ" altLang="cs-CZ" sz="2800" dirty="0">
              <a:latin typeface="Calibri" panose="020F0502020204030204" pitchFamily="34" charset="0"/>
            </a:endParaRPr>
          </a:p>
        </p:txBody>
      </p:sp>
    </p:spTree>
  </p:cSld>
  <p:clrMapOvr>
    <a:masterClrMapping/>
  </p:clrMapOvr>
  <p:transition advTm="5312"/>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0"/>
            <a:ext cx="9144000" cy="1052513"/>
          </a:xfrm>
        </p:spPr>
        <p:txBody>
          <a:bodyPr/>
          <a:lstStyle/>
          <a:p>
            <a:pPr eaLnBrk="1" hangingPunct="1">
              <a:defRPr/>
            </a:pPr>
            <a:r>
              <a:rPr lang="cs-CZ" sz="3600" dirty="0">
                <a:solidFill>
                  <a:srgbClr val="FFC000"/>
                </a:solidFill>
                <a:latin typeface="Calibri" pitchFamily="34" charset="0"/>
              </a:rPr>
              <a:t>Vyhláška 246/2001 Sb. o požární prevenci</a:t>
            </a:r>
            <a:r>
              <a:rPr lang="cs-CZ" sz="1600" dirty="0">
                <a:solidFill>
                  <a:srgbClr val="FFC000"/>
                </a:solidFill>
                <a:latin typeface="Calibri" pitchFamily="34" charset="0"/>
              </a:rPr>
              <a:t> </a:t>
            </a:r>
            <a:endParaRPr lang="cs-CZ" sz="3600" dirty="0">
              <a:solidFill>
                <a:srgbClr val="FFC000"/>
              </a:solidFill>
              <a:latin typeface="Calibri" pitchFamily="34" charset="0"/>
            </a:endParaRPr>
          </a:p>
        </p:txBody>
      </p:sp>
      <p:sp>
        <p:nvSpPr>
          <p:cNvPr id="74755" name="Rectangle 3"/>
          <p:cNvSpPr>
            <a:spLocks noGrp="1" noChangeArrowheads="1"/>
          </p:cNvSpPr>
          <p:nvPr>
            <p:ph type="body" idx="1"/>
          </p:nvPr>
        </p:nvSpPr>
        <p:spPr>
          <a:xfrm>
            <a:off x="0" y="908050"/>
            <a:ext cx="9144000" cy="5949950"/>
          </a:xfrm>
        </p:spPr>
        <p:txBody>
          <a:bodyPr/>
          <a:lstStyle/>
          <a:p>
            <a:pPr eaLnBrk="1" hangingPunct="1">
              <a:lnSpc>
                <a:spcPct val="80000"/>
              </a:lnSpc>
              <a:buFontTx/>
              <a:buNone/>
            </a:pPr>
            <a:r>
              <a:rPr lang="cs-CZ" altLang="cs-CZ" sz="2000">
                <a:solidFill>
                  <a:schemeClr val="bg1"/>
                </a:solidFill>
                <a:latin typeface="Calibri" panose="020F0502020204030204" pitchFamily="34" charset="0"/>
              </a:rPr>
              <a:t> </a:t>
            </a:r>
          </a:p>
          <a:p>
            <a:pPr eaLnBrk="1" hangingPunct="1">
              <a:lnSpc>
                <a:spcPct val="80000"/>
              </a:lnSpc>
              <a:buClr>
                <a:srgbClr val="FFFF00"/>
              </a:buClr>
              <a:buFont typeface="Wingdings" panose="05000000000000000000" pitchFamily="2" charset="2"/>
              <a:buChar char="ü"/>
            </a:pPr>
            <a:r>
              <a:rPr lang="cs-CZ" altLang="cs-CZ" sz="3600">
                <a:latin typeface="Calibri" panose="020F0502020204030204" pitchFamily="34" charset="0"/>
              </a:rPr>
              <a:t>Preventivní požární prohlídky BZPN, kde jsou 3 a více lidí – 1x za rok</a:t>
            </a:r>
          </a:p>
          <a:p>
            <a:pPr eaLnBrk="1" hangingPunct="1">
              <a:lnSpc>
                <a:spcPct val="80000"/>
              </a:lnSpc>
              <a:buClr>
                <a:srgbClr val="FFFF00"/>
              </a:buClr>
              <a:buFont typeface="Wingdings" panose="05000000000000000000" pitchFamily="2" charset="2"/>
              <a:buChar char="ü"/>
            </a:pPr>
            <a:endParaRPr lang="cs-CZ" altLang="cs-CZ" sz="3600">
              <a:latin typeface="Calibri" panose="020F0502020204030204" pitchFamily="34" charset="0"/>
            </a:endParaRPr>
          </a:p>
          <a:p>
            <a:pPr eaLnBrk="1" hangingPunct="1">
              <a:lnSpc>
                <a:spcPct val="80000"/>
              </a:lnSpc>
              <a:buClr>
                <a:srgbClr val="FFFF00"/>
              </a:buClr>
              <a:buFont typeface="Wingdings" panose="05000000000000000000" pitchFamily="2" charset="2"/>
              <a:buChar char="ü"/>
            </a:pPr>
            <a:r>
              <a:rPr lang="cs-CZ" altLang="cs-CZ" sz="3600">
                <a:latin typeface="Calibri" panose="020F0502020204030204" pitchFamily="34" charset="0"/>
              </a:rPr>
              <a:t>Preventivní požární prohlídky ZPN – 1x za 6 měsíců</a:t>
            </a:r>
          </a:p>
          <a:p>
            <a:pPr eaLnBrk="1" hangingPunct="1">
              <a:lnSpc>
                <a:spcPct val="80000"/>
              </a:lnSpc>
              <a:buClr>
                <a:srgbClr val="FFFF00"/>
              </a:buClr>
              <a:buFont typeface="Wingdings" panose="05000000000000000000" pitchFamily="2" charset="2"/>
              <a:buChar char="ü"/>
            </a:pPr>
            <a:endParaRPr lang="cs-CZ" altLang="cs-CZ" sz="3600">
              <a:latin typeface="Calibri" panose="020F0502020204030204" pitchFamily="34" charset="0"/>
            </a:endParaRPr>
          </a:p>
          <a:p>
            <a:pPr eaLnBrk="1" hangingPunct="1">
              <a:lnSpc>
                <a:spcPct val="80000"/>
              </a:lnSpc>
              <a:buClr>
                <a:srgbClr val="FFFF00"/>
              </a:buClr>
              <a:buFont typeface="Wingdings" panose="05000000000000000000" pitchFamily="2" charset="2"/>
              <a:buChar char="ü"/>
            </a:pPr>
            <a:r>
              <a:rPr lang="cs-CZ" altLang="cs-CZ" sz="3600">
                <a:latin typeface="Calibri" panose="020F0502020204030204" pitchFamily="34" charset="0"/>
              </a:rPr>
              <a:t>§ 18 složité podmínky pro zásah</a:t>
            </a:r>
          </a:p>
          <a:p>
            <a:pPr eaLnBrk="1" hangingPunct="1">
              <a:lnSpc>
                <a:spcPct val="80000"/>
              </a:lnSpc>
              <a:buClr>
                <a:srgbClr val="FFFF00"/>
              </a:buClr>
              <a:buFont typeface="Wingdings" panose="05000000000000000000" pitchFamily="2" charset="2"/>
              <a:buChar char="ü"/>
            </a:pPr>
            <a:endParaRPr lang="cs-CZ" altLang="cs-CZ" sz="3600">
              <a:latin typeface="Calibri" panose="020F0502020204030204" pitchFamily="34" charset="0"/>
            </a:endParaRPr>
          </a:p>
          <a:p>
            <a:pPr eaLnBrk="1" hangingPunct="1">
              <a:lnSpc>
                <a:spcPct val="80000"/>
              </a:lnSpc>
              <a:buClr>
                <a:srgbClr val="FFFF00"/>
              </a:buClr>
              <a:buFont typeface="Wingdings" panose="05000000000000000000" pitchFamily="2" charset="2"/>
              <a:buChar char="ü"/>
            </a:pPr>
            <a:r>
              <a:rPr lang="cs-CZ" altLang="cs-CZ" sz="3600">
                <a:latin typeface="Calibri" panose="020F0502020204030204" pitchFamily="34" charset="0"/>
              </a:rPr>
              <a:t>§ 23 - § 26 školení a odborná příprava,</a:t>
            </a:r>
          </a:p>
          <a:p>
            <a:pPr eaLnBrk="1" hangingPunct="1">
              <a:lnSpc>
                <a:spcPct val="80000"/>
              </a:lnSpc>
            </a:pPr>
            <a:endParaRPr lang="cs-CZ" altLang="cs-CZ" sz="3600">
              <a:solidFill>
                <a:schemeClr val="bg1"/>
              </a:solidFill>
              <a:latin typeface="Calibri" panose="020F0502020204030204" pitchFamily="34" charset="0"/>
            </a:endParaRPr>
          </a:p>
          <a:p>
            <a:pPr eaLnBrk="1" hangingPunct="1">
              <a:lnSpc>
                <a:spcPct val="80000"/>
              </a:lnSpc>
              <a:buFontTx/>
              <a:buNone/>
            </a:pPr>
            <a:endParaRPr lang="cs-CZ" altLang="cs-CZ" sz="3600">
              <a:solidFill>
                <a:schemeClr val="bg1"/>
              </a:solidFill>
              <a:latin typeface="Calibri" panose="020F0502020204030204" pitchFamily="34" charset="0"/>
            </a:endParaRPr>
          </a:p>
          <a:p>
            <a:pPr algn="just" eaLnBrk="1" hangingPunct="1">
              <a:lnSpc>
                <a:spcPct val="80000"/>
              </a:lnSpc>
              <a:buFontTx/>
              <a:buNone/>
            </a:pPr>
            <a:r>
              <a:rPr lang="cs-CZ" altLang="cs-CZ" sz="3600">
                <a:latin typeface="Calibri" panose="020F0502020204030204" pitchFamily="34" charset="0"/>
              </a:rPr>
              <a:t> </a:t>
            </a:r>
          </a:p>
        </p:txBody>
      </p:sp>
    </p:spTree>
  </p:cSld>
  <p:clrMapOvr>
    <a:masterClrMapping/>
  </p:clrMapOvr>
  <p:transition advTm="5312"/>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1"/>
            <a:ext cx="9144000" cy="908050"/>
          </a:xfrm>
        </p:spPr>
        <p:txBody>
          <a:bodyPr/>
          <a:lstStyle/>
          <a:p>
            <a:pPr eaLnBrk="1" hangingPunct="1"/>
            <a:r>
              <a:rPr lang="cs-CZ" altLang="cs-CZ" sz="3200" dirty="0">
                <a:solidFill>
                  <a:srgbClr val="FFC000"/>
                </a:solidFill>
                <a:latin typeface="Calibri" panose="020F0502020204030204" pitchFamily="34" charset="0"/>
              </a:rPr>
              <a:t>Vyhláška 246/2001 Sb. o požární prevenci</a:t>
            </a:r>
          </a:p>
        </p:txBody>
      </p:sp>
      <p:sp>
        <p:nvSpPr>
          <p:cNvPr id="75779" name="Rectangle 3"/>
          <p:cNvSpPr>
            <a:spLocks noGrp="1" noChangeArrowheads="1"/>
          </p:cNvSpPr>
          <p:nvPr>
            <p:ph type="body" idx="1"/>
          </p:nvPr>
        </p:nvSpPr>
        <p:spPr>
          <a:xfrm>
            <a:off x="0" y="908050"/>
            <a:ext cx="9144000" cy="5949950"/>
          </a:xfrm>
        </p:spPr>
        <p:txBody>
          <a:bodyPr/>
          <a:lstStyle/>
          <a:p>
            <a:pPr eaLnBrk="1" hangingPunct="1">
              <a:lnSpc>
                <a:spcPct val="80000"/>
              </a:lnSpc>
              <a:buFontTx/>
              <a:buNone/>
            </a:pPr>
            <a:r>
              <a:rPr lang="cs-CZ" altLang="cs-CZ" sz="2000" dirty="0">
                <a:solidFill>
                  <a:schemeClr val="bg1"/>
                </a:solidFill>
                <a:latin typeface="Calibri" panose="020F0502020204030204" pitchFamily="34" charset="0"/>
              </a:rPr>
              <a:t> </a:t>
            </a:r>
          </a:p>
          <a:p>
            <a:r>
              <a:rPr lang="cs-CZ" altLang="cs-CZ" sz="2800" dirty="0">
                <a:solidFill>
                  <a:schemeClr val="bg1"/>
                </a:solidFill>
                <a:latin typeface="Aptos" panose="020B0004020202020204" pitchFamily="34" charset="0"/>
              </a:rPr>
              <a:t>(7) Pro účely začleňování provozovaných činností do kategorií podle míry požárního nebezpečí se rozumí</a:t>
            </a:r>
          </a:p>
          <a:p>
            <a:r>
              <a:rPr lang="cs-CZ" altLang="cs-CZ" sz="2800" dirty="0">
                <a:solidFill>
                  <a:schemeClr val="bg1"/>
                </a:solidFill>
                <a:latin typeface="Aptos" panose="020B0004020202020204" pitchFamily="34" charset="0"/>
              </a:rPr>
              <a:t>a) stavbou pro shromažďování většího počtu osob – stavba s prostorem určeným pro shromáždění nejméně 200 osob, v němž na jednu osobu připadá půdorysná plocha menší než 4 m</a:t>
            </a:r>
            <a:r>
              <a:rPr lang="cs-CZ" altLang="cs-CZ" sz="2800" baseline="30000" dirty="0">
                <a:solidFill>
                  <a:schemeClr val="bg1"/>
                </a:solidFill>
                <a:latin typeface="Aptos" panose="020B0004020202020204" pitchFamily="34" charset="0"/>
              </a:rPr>
              <a:t>2</a:t>
            </a:r>
            <a:r>
              <a:rPr lang="cs-CZ" altLang="cs-CZ" sz="2800" dirty="0">
                <a:solidFill>
                  <a:schemeClr val="bg1"/>
                </a:solidFill>
                <a:latin typeface="Aptos" panose="020B0004020202020204" pitchFamily="34" charset="0"/>
              </a:rPr>
              <a:t>,</a:t>
            </a:r>
          </a:p>
          <a:p>
            <a:r>
              <a:rPr lang="cs-CZ" altLang="cs-CZ" sz="2800" dirty="0">
                <a:solidFill>
                  <a:schemeClr val="bg1"/>
                </a:solidFill>
              </a:rPr>
              <a:t>c) stavbou pro osoby se sníženou schopností pohybu a orientace – stavba nebo její část určená k užívání</a:t>
            </a:r>
          </a:p>
          <a:p>
            <a:pPr lvl="1"/>
            <a:r>
              <a:rPr lang="cs-CZ" altLang="cs-CZ" sz="2400" dirty="0">
                <a:solidFill>
                  <a:schemeClr val="bg1"/>
                </a:solidFill>
              </a:rPr>
              <a:t>1. osobami s těžkou vadou nosného nebo pohybového ústrojí, s těžkým sluchovým postižením, s těžkým zrakovým postižením nebo s těžkou nebo hlubokou mentální retardací,</a:t>
            </a:r>
          </a:p>
          <a:p>
            <a:endParaRPr lang="cs-CZ" altLang="cs-CZ" sz="2800" dirty="0">
              <a:solidFill>
                <a:schemeClr val="bg1"/>
              </a:solidFill>
              <a:latin typeface="Aptos" panose="020B0004020202020204" pitchFamily="34" charset="0"/>
            </a:endParaRPr>
          </a:p>
        </p:txBody>
      </p:sp>
    </p:spTree>
  </p:cSld>
  <p:clrMapOvr>
    <a:masterClrMapping/>
  </p:clrMapOvr>
  <p:transition advTm="5312"/>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1" name="Rectangle 3"/>
          <p:cNvSpPr>
            <a:spLocks noGrp="1" noChangeArrowheads="1"/>
          </p:cNvSpPr>
          <p:nvPr>
            <p:ph type="body" idx="1"/>
          </p:nvPr>
        </p:nvSpPr>
        <p:spPr>
          <a:xfrm>
            <a:off x="0" y="908050"/>
            <a:ext cx="9144000" cy="5949950"/>
          </a:xfrm>
        </p:spPr>
        <p:txBody>
          <a:bodyPr/>
          <a:lstStyle/>
          <a:p>
            <a:pPr eaLnBrk="1" hangingPunct="1">
              <a:lnSpc>
                <a:spcPct val="80000"/>
              </a:lnSpc>
              <a:buFontTx/>
              <a:buNone/>
            </a:pPr>
            <a:r>
              <a:rPr lang="cs-CZ" altLang="cs-CZ" sz="2000" dirty="0">
                <a:solidFill>
                  <a:schemeClr val="bg1"/>
                </a:solidFill>
                <a:latin typeface="Calibri" panose="020F0502020204030204" pitchFamily="34" charset="0"/>
              </a:rPr>
              <a:t> </a:t>
            </a:r>
          </a:p>
          <a:p>
            <a:pPr lvl="1"/>
            <a:r>
              <a:rPr lang="cs-CZ" altLang="cs-CZ" sz="2400" dirty="0">
                <a:solidFill>
                  <a:schemeClr val="bg1"/>
                </a:solidFill>
                <a:latin typeface="Aptos" panose="020B0004020202020204" pitchFamily="34" charset="0"/>
              </a:rPr>
              <a:t>2. těhotnými ženami nebo osobami doprovázejícími dítě do tří let věku, nebo</a:t>
            </a:r>
          </a:p>
          <a:p>
            <a:pPr lvl="1"/>
            <a:r>
              <a:rPr lang="cs-CZ" altLang="cs-CZ" sz="2400" dirty="0">
                <a:solidFill>
                  <a:schemeClr val="bg1"/>
                </a:solidFill>
                <a:latin typeface="Aptos" panose="020B0004020202020204" pitchFamily="34" charset="0"/>
              </a:rPr>
              <a:t>3. osobami, které mají významně sníženou pohyblivost nebo orientaci v souvislosti s poskytováním zdravotní péče,</a:t>
            </a:r>
          </a:p>
          <a:p>
            <a:endParaRPr lang="cs-CZ" altLang="cs-CZ" sz="2800" dirty="0">
              <a:solidFill>
                <a:schemeClr val="bg1"/>
              </a:solidFill>
              <a:latin typeface="Aptos" panose="020B0004020202020204" pitchFamily="34" charset="0"/>
            </a:endParaRPr>
          </a:p>
          <a:p>
            <a:r>
              <a:rPr lang="cs-CZ" altLang="cs-CZ" sz="2800" dirty="0">
                <a:solidFill>
                  <a:schemeClr val="bg1"/>
                </a:solidFill>
                <a:latin typeface="Aptos" panose="020B0004020202020204" pitchFamily="34" charset="0"/>
              </a:rPr>
              <a:t>d) stavbou ubytovacího zařízení – stavba nebo její část, kde je fyzickým osobám poskytováno přechodné ubytování s ubytovací kapacitou více než 20 lůžek.</a:t>
            </a:r>
          </a:p>
          <a:p>
            <a:endParaRPr lang="cs-CZ" altLang="cs-CZ" sz="2800" dirty="0">
              <a:solidFill>
                <a:schemeClr val="bg1"/>
              </a:solidFill>
            </a:endParaRPr>
          </a:p>
        </p:txBody>
      </p:sp>
    </p:spTree>
  </p:cSld>
  <p:clrMapOvr>
    <a:masterClrMapping/>
  </p:clrMapOvr>
  <p:transition advTm="5312"/>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79512" y="1"/>
            <a:ext cx="8964488" cy="908720"/>
          </a:xfrm>
        </p:spPr>
        <p:txBody>
          <a:bodyPr/>
          <a:lstStyle/>
          <a:p>
            <a:pPr eaLnBrk="1" hangingPunct="1">
              <a:defRPr/>
            </a:pPr>
            <a:r>
              <a:rPr lang="cs-CZ" sz="3200" dirty="0">
                <a:latin typeface="Calibri" pitchFamily="34" charset="0"/>
              </a:rPr>
              <a:t>Vyhláška 246/2001 Sb.</a:t>
            </a:r>
          </a:p>
        </p:txBody>
      </p:sp>
      <p:sp>
        <p:nvSpPr>
          <p:cNvPr id="80899" name="Rectangle 3"/>
          <p:cNvSpPr>
            <a:spLocks noGrp="1" noChangeArrowheads="1"/>
          </p:cNvSpPr>
          <p:nvPr>
            <p:ph type="body" idx="1"/>
          </p:nvPr>
        </p:nvSpPr>
        <p:spPr>
          <a:xfrm>
            <a:off x="0" y="520700"/>
            <a:ext cx="9144000" cy="6337300"/>
          </a:xfrm>
        </p:spPr>
        <p:txBody>
          <a:bodyPr/>
          <a:lstStyle/>
          <a:p>
            <a:pPr eaLnBrk="1" hangingPunct="1">
              <a:lnSpc>
                <a:spcPct val="80000"/>
              </a:lnSpc>
              <a:buFontTx/>
              <a:buNone/>
            </a:pPr>
            <a:r>
              <a:rPr lang="cs-CZ" altLang="cs-CZ" sz="2000" dirty="0">
                <a:solidFill>
                  <a:schemeClr val="bg1"/>
                </a:solidFill>
                <a:latin typeface="Calibri" panose="020F0502020204030204" pitchFamily="34" charset="0"/>
              </a:rPr>
              <a:t> </a:t>
            </a: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30 stanovení organizace zabezpečení PO</a:t>
            </a:r>
          </a:p>
          <a:p>
            <a:pPr eaLnBrk="1" hangingPunct="1">
              <a:lnSpc>
                <a:spcPct val="80000"/>
              </a:lnSpc>
              <a:buClr>
                <a:srgbClr val="FFFF00"/>
              </a:buClr>
              <a:buFont typeface="Wingdings" panose="05000000000000000000" pitchFamily="2" charset="2"/>
              <a:buChar char="ü"/>
            </a:pPr>
            <a:endParaRPr lang="cs-CZ" altLang="cs-CZ" sz="2400" dirty="0">
              <a:latin typeface="Aptos" panose="020B0004020202020204" pitchFamily="34" charset="0"/>
            </a:endParaRP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31 požární řád</a:t>
            </a: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32 požární poplachové směrnice</a:t>
            </a: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33 požární evakuační plán</a:t>
            </a:r>
          </a:p>
          <a:p>
            <a:pPr eaLnBrk="1" hangingPunct="1">
              <a:lnSpc>
                <a:spcPct val="80000"/>
              </a:lnSpc>
              <a:buClr>
                <a:srgbClr val="FFFF00"/>
              </a:buClr>
              <a:buFont typeface="Wingdings" panose="05000000000000000000" pitchFamily="2" charset="2"/>
              <a:buChar char="ü"/>
            </a:pPr>
            <a:endParaRPr lang="cs-CZ" altLang="cs-CZ" sz="2400" dirty="0">
              <a:latin typeface="Aptos" panose="020B0004020202020204" pitchFamily="34" charset="0"/>
            </a:endParaRP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34 dokumentace zdolávání požáru</a:t>
            </a:r>
          </a:p>
          <a:p>
            <a:pPr eaLnBrk="1" hangingPunct="1">
              <a:lnSpc>
                <a:spcPct val="80000"/>
              </a:lnSpc>
              <a:buClr>
                <a:srgbClr val="FFFF00"/>
              </a:buClr>
              <a:buFont typeface="Wingdings" panose="05000000000000000000" pitchFamily="2" charset="2"/>
              <a:buChar char="ü"/>
            </a:pPr>
            <a:endParaRPr lang="cs-CZ" altLang="cs-CZ" sz="2400" dirty="0">
              <a:latin typeface="Aptos" panose="020B0004020202020204" pitchFamily="34" charset="0"/>
            </a:endParaRP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35 ohlašovna požárů – NENÍ VĚTŠINOU</a:t>
            </a:r>
          </a:p>
          <a:p>
            <a:pPr eaLnBrk="1" hangingPunct="1">
              <a:lnSpc>
                <a:spcPct val="80000"/>
              </a:lnSpc>
              <a:buClr>
                <a:srgbClr val="FFFF00"/>
              </a:buClr>
              <a:buFont typeface="Wingdings" panose="05000000000000000000" pitchFamily="2" charset="2"/>
              <a:buChar char="ü"/>
            </a:pPr>
            <a:endParaRPr lang="cs-CZ" altLang="cs-CZ" sz="2400" dirty="0">
              <a:latin typeface="Aptos" panose="020B0004020202020204" pitchFamily="34" charset="0"/>
            </a:endParaRP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36 dokumentace školení a odborné přípravy</a:t>
            </a:r>
          </a:p>
          <a:p>
            <a:pPr eaLnBrk="1" hangingPunct="1">
              <a:lnSpc>
                <a:spcPct val="80000"/>
              </a:lnSpc>
              <a:buClr>
                <a:srgbClr val="FFFF00"/>
              </a:buClr>
              <a:buFont typeface="Wingdings" panose="05000000000000000000" pitchFamily="2" charset="2"/>
              <a:buChar char="ü"/>
            </a:pPr>
            <a:endParaRPr lang="cs-CZ" altLang="cs-CZ" sz="2400" dirty="0">
              <a:latin typeface="Aptos" panose="020B0004020202020204" pitchFamily="34" charset="0"/>
            </a:endParaRP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37 požární kniha</a:t>
            </a:r>
          </a:p>
          <a:p>
            <a:pPr eaLnBrk="1" hangingPunct="1">
              <a:lnSpc>
                <a:spcPct val="80000"/>
              </a:lnSpc>
              <a:buClr>
                <a:srgbClr val="FFFF00"/>
              </a:buClr>
              <a:buFont typeface="Wingdings" panose="05000000000000000000" pitchFamily="2" charset="2"/>
              <a:buChar char="ü"/>
            </a:pPr>
            <a:endParaRPr lang="cs-CZ" altLang="cs-CZ" sz="2400" dirty="0">
              <a:latin typeface="Aptos" panose="020B0004020202020204" pitchFamily="34" charset="0"/>
            </a:endParaRPr>
          </a:p>
          <a:p>
            <a:pPr eaLnBrk="1" hangingPunct="1">
              <a:lnSpc>
                <a:spcPct val="80000"/>
              </a:lnSpc>
              <a:buClr>
                <a:srgbClr val="FFFF00"/>
              </a:buClr>
              <a:buFont typeface="Wingdings" panose="05000000000000000000" pitchFamily="2" charset="2"/>
              <a:buChar char="ü"/>
            </a:pPr>
            <a:r>
              <a:rPr lang="cs-CZ" altLang="cs-CZ" sz="2400" dirty="0">
                <a:latin typeface="Aptos" panose="020B0004020202020204" pitchFamily="34" charset="0"/>
              </a:rPr>
              <a:t>§ 40 kontrola dokumentace PO</a:t>
            </a:r>
          </a:p>
          <a:p>
            <a:pPr eaLnBrk="1" hangingPunct="1">
              <a:lnSpc>
                <a:spcPct val="80000"/>
              </a:lnSpc>
              <a:buFontTx/>
              <a:buNone/>
            </a:pPr>
            <a:endParaRPr lang="cs-CZ" altLang="cs-CZ" sz="3600" dirty="0">
              <a:solidFill>
                <a:schemeClr val="bg1"/>
              </a:solidFill>
              <a:latin typeface="Calibri" panose="020F0502020204030204" pitchFamily="34" charset="0"/>
            </a:endParaRPr>
          </a:p>
          <a:p>
            <a:pPr algn="just" eaLnBrk="1" hangingPunct="1">
              <a:lnSpc>
                <a:spcPct val="80000"/>
              </a:lnSpc>
              <a:buFontTx/>
              <a:buNone/>
            </a:pPr>
            <a:r>
              <a:rPr lang="cs-CZ" altLang="cs-CZ" sz="3600" dirty="0">
                <a:latin typeface="Calibri" panose="020F0502020204030204" pitchFamily="34" charset="0"/>
              </a:rPr>
              <a:t> </a:t>
            </a:r>
          </a:p>
        </p:txBody>
      </p:sp>
    </p:spTree>
  </p:cSld>
  <p:clrMapOvr>
    <a:masterClrMapping/>
  </p:clrMapOvr>
  <p:transition advTm="5312"/>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6A3D9-80F2-FB57-907A-327AC4B4B2E5}"/>
            </a:ext>
          </a:extLst>
        </p:cNvPr>
        <p:cNvGrpSpPr/>
        <p:nvPr/>
      </p:nvGrpSpPr>
      <p:grpSpPr>
        <a:xfrm>
          <a:off x="0" y="0"/>
          <a:ext cx="0" cy="0"/>
          <a:chOff x="0" y="0"/>
          <a:chExt cx="0" cy="0"/>
        </a:xfrm>
      </p:grpSpPr>
      <p:sp>
        <p:nvSpPr>
          <p:cNvPr id="58370" name="Rectangle 2">
            <a:extLst>
              <a:ext uri="{FF2B5EF4-FFF2-40B4-BE49-F238E27FC236}">
                <a16:creationId xmlns:a16="http://schemas.microsoft.com/office/drawing/2014/main" id="{46F30965-66D9-FDAD-EB7A-C1B3185178FF}"/>
              </a:ext>
            </a:extLst>
          </p:cNvPr>
          <p:cNvSpPr>
            <a:spLocks noGrp="1" noChangeArrowheads="1"/>
          </p:cNvSpPr>
          <p:nvPr>
            <p:ph type="title"/>
          </p:nvPr>
        </p:nvSpPr>
        <p:spPr/>
        <p:txBody>
          <a:bodyPr/>
          <a:lstStyle/>
          <a:p>
            <a:pPr eaLnBrk="1" hangingPunct="1">
              <a:defRPr/>
            </a:pPr>
            <a:br>
              <a:rPr lang="cs-CZ" dirty="0"/>
            </a:br>
            <a:endParaRPr lang="cs-CZ" dirty="0"/>
          </a:p>
        </p:txBody>
      </p:sp>
      <p:sp>
        <p:nvSpPr>
          <p:cNvPr id="35843" name="AutoShape 3">
            <a:extLst>
              <a:ext uri="{FF2B5EF4-FFF2-40B4-BE49-F238E27FC236}">
                <a16:creationId xmlns:a16="http://schemas.microsoft.com/office/drawing/2014/main" id="{A5320272-09EE-514E-F2FA-42278EA6177D}"/>
              </a:ext>
            </a:extLst>
          </p:cNvPr>
          <p:cNvSpPr>
            <a:spLocks noGrp="1" noChangeAspect="1" noChangeArrowheads="1"/>
          </p:cNvSpPr>
          <p:nvPr>
            <p:ph type="body" idx="1"/>
          </p:nvPr>
        </p:nvSpPr>
        <p:spPr>
          <a:xfrm>
            <a:off x="685800" y="1844675"/>
            <a:ext cx="7772400" cy="4824413"/>
          </a:xfrm>
        </p:spPr>
        <p:txBody>
          <a:bodyPr/>
          <a:lstStyle/>
          <a:p>
            <a:pPr eaLnBrk="1" hangingPunct="1">
              <a:lnSpc>
                <a:spcPct val="130000"/>
              </a:lnSpc>
            </a:pPr>
            <a:endParaRPr lang="cs-CZ" altLang="cs-CZ" sz="3600" dirty="0">
              <a:solidFill>
                <a:schemeClr val="tx2"/>
              </a:solidFill>
            </a:endParaRPr>
          </a:p>
          <a:p>
            <a:pPr eaLnBrk="1" hangingPunct="1">
              <a:lnSpc>
                <a:spcPct val="130000"/>
              </a:lnSpc>
              <a:buFont typeface="Wingdings" panose="05000000000000000000" pitchFamily="2" charset="2"/>
              <a:buNone/>
            </a:pPr>
            <a:endParaRPr lang="cs-CZ" altLang="cs-CZ" sz="3600" dirty="0">
              <a:solidFill>
                <a:schemeClr val="tx2"/>
              </a:solidFill>
            </a:endParaRPr>
          </a:p>
          <a:p>
            <a:pPr eaLnBrk="1" hangingPunct="1">
              <a:lnSpc>
                <a:spcPct val="130000"/>
              </a:lnSpc>
              <a:buFont typeface="Wingdings" panose="05000000000000000000" pitchFamily="2" charset="2"/>
              <a:buNone/>
            </a:pPr>
            <a:endParaRPr lang="cs-CZ" altLang="cs-CZ" sz="3600" dirty="0">
              <a:solidFill>
                <a:schemeClr val="tx2"/>
              </a:solidFill>
              <a:latin typeface="Calibri" panose="020F0502020204030204" pitchFamily="34" charset="0"/>
            </a:endParaRPr>
          </a:p>
          <a:p>
            <a:pPr eaLnBrk="1" hangingPunct="1">
              <a:lnSpc>
                <a:spcPct val="130000"/>
              </a:lnSpc>
              <a:buFont typeface="Wingdings" panose="05000000000000000000" pitchFamily="2" charset="2"/>
              <a:buNone/>
            </a:pPr>
            <a:endParaRPr lang="cs-CZ" altLang="cs-CZ" sz="3600" dirty="0">
              <a:solidFill>
                <a:schemeClr val="tx2"/>
              </a:solidFill>
            </a:endParaRPr>
          </a:p>
        </p:txBody>
      </p:sp>
      <p:pic>
        <p:nvPicPr>
          <p:cNvPr id="1026" name="Picture 2" descr="Hasicí koule FIREXBALL 1,3 kg prášek Furex 770 1ks">
            <a:extLst>
              <a:ext uri="{FF2B5EF4-FFF2-40B4-BE49-F238E27FC236}">
                <a16:creationId xmlns:a16="http://schemas.microsoft.com/office/drawing/2014/main" id="{15014E30-DF82-BD78-83D8-E9CFAF2CB27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88912"/>
            <a:ext cx="2160240" cy="2160240"/>
          </a:xfrm>
          <a:prstGeom prst="rect">
            <a:avLst/>
          </a:prstGeom>
          <a:noFill/>
          <a:extLst>
            <a:ext uri="{909E8E84-426E-40DD-AFC4-6F175D3DCCD1}">
              <a14:hiddenFill xmlns:a14="http://schemas.microsoft.com/office/drawing/2010/main">
                <a:solidFill>
                  <a:srgbClr val="FFFFFF"/>
                </a:solidFill>
              </a14:hiddenFill>
            </a:ext>
          </a:extLst>
        </p:spPr>
      </p:pic>
      <p:pic>
        <p:nvPicPr>
          <p:cNvPr id="2" name="Obrázek 1">
            <a:extLst>
              <a:ext uri="{FF2B5EF4-FFF2-40B4-BE49-F238E27FC236}">
                <a16:creationId xmlns:a16="http://schemas.microsoft.com/office/drawing/2014/main" id="{5C030C5C-0729-E0FA-029C-9CA65E03E538}"/>
              </a:ext>
            </a:extLst>
          </p:cNvPr>
          <p:cNvPicPr>
            <a:picLocks noChangeAspect="1"/>
          </p:cNvPicPr>
          <p:nvPr/>
        </p:nvPicPr>
        <p:blipFill>
          <a:blip r:embed="rId3"/>
          <a:stretch>
            <a:fillRect/>
          </a:stretch>
        </p:blipFill>
        <p:spPr>
          <a:xfrm>
            <a:off x="3365526" y="194857"/>
            <a:ext cx="2938832" cy="2932954"/>
          </a:xfrm>
          <a:prstGeom prst="rect">
            <a:avLst/>
          </a:prstGeom>
        </p:spPr>
      </p:pic>
      <p:pic>
        <p:nvPicPr>
          <p:cNvPr id="3" name="Obrázek 2">
            <a:extLst>
              <a:ext uri="{FF2B5EF4-FFF2-40B4-BE49-F238E27FC236}">
                <a16:creationId xmlns:a16="http://schemas.microsoft.com/office/drawing/2014/main" id="{B8118BD2-3CFB-A087-36FF-7775F730D195}"/>
              </a:ext>
            </a:extLst>
          </p:cNvPr>
          <p:cNvPicPr>
            <a:picLocks noChangeAspect="1"/>
          </p:cNvPicPr>
          <p:nvPr/>
        </p:nvPicPr>
        <p:blipFill>
          <a:blip r:embed="rId4"/>
          <a:stretch>
            <a:fillRect/>
          </a:stretch>
        </p:blipFill>
        <p:spPr>
          <a:xfrm>
            <a:off x="20066" y="2949745"/>
            <a:ext cx="3939274" cy="3939274"/>
          </a:xfrm>
          <a:prstGeom prst="rect">
            <a:avLst/>
          </a:prstGeom>
        </p:spPr>
      </p:pic>
      <p:pic>
        <p:nvPicPr>
          <p:cNvPr id="4" name="Obrázek 3">
            <a:extLst>
              <a:ext uri="{FF2B5EF4-FFF2-40B4-BE49-F238E27FC236}">
                <a16:creationId xmlns:a16="http://schemas.microsoft.com/office/drawing/2014/main" id="{61035DC3-90D8-8E3F-6BEE-EAE763508382}"/>
              </a:ext>
            </a:extLst>
          </p:cNvPr>
          <p:cNvPicPr>
            <a:picLocks noChangeAspect="1"/>
          </p:cNvPicPr>
          <p:nvPr/>
        </p:nvPicPr>
        <p:blipFill>
          <a:blip r:embed="rId5"/>
          <a:stretch>
            <a:fillRect/>
          </a:stretch>
        </p:blipFill>
        <p:spPr>
          <a:xfrm>
            <a:off x="4815464" y="3030201"/>
            <a:ext cx="3647203" cy="3647203"/>
          </a:xfrm>
          <a:prstGeom prst="rect">
            <a:avLst/>
          </a:prstGeom>
        </p:spPr>
      </p:pic>
    </p:spTree>
    <p:extLst>
      <p:ext uri="{BB962C8B-B14F-4D97-AF65-F5344CB8AC3E}">
        <p14:creationId xmlns:p14="http://schemas.microsoft.com/office/powerpoint/2010/main" val="1339462222"/>
      </p:ext>
    </p:extLst>
  </p:cSld>
  <p:clrMapOvr>
    <a:masterClrMapping/>
  </p:clrMapOvr>
  <p:transition advTm="5312"/>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2CA76-C38B-ECEF-5BC1-BA503A0DB3BE}"/>
            </a:ext>
          </a:extLst>
        </p:cNvPr>
        <p:cNvGrpSpPr/>
        <p:nvPr/>
      </p:nvGrpSpPr>
      <p:grpSpPr>
        <a:xfrm>
          <a:off x="0" y="0"/>
          <a:ext cx="0" cy="0"/>
          <a:chOff x="0" y="0"/>
          <a:chExt cx="0" cy="0"/>
        </a:xfrm>
      </p:grpSpPr>
      <p:sp>
        <p:nvSpPr>
          <p:cNvPr id="58370" name="Rectangle 2">
            <a:extLst>
              <a:ext uri="{FF2B5EF4-FFF2-40B4-BE49-F238E27FC236}">
                <a16:creationId xmlns:a16="http://schemas.microsoft.com/office/drawing/2014/main" id="{0E135C53-EEE2-54BB-1EF2-39E1E940023D}"/>
              </a:ext>
            </a:extLst>
          </p:cNvPr>
          <p:cNvSpPr>
            <a:spLocks noGrp="1" noChangeArrowheads="1"/>
          </p:cNvSpPr>
          <p:nvPr>
            <p:ph type="title"/>
          </p:nvPr>
        </p:nvSpPr>
        <p:spPr/>
        <p:txBody>
          <a:bodyPr/>
          <a:lstStyle/>
          <a:p>
            <a:pPr eaLnBrk="1" hangingPunct="1">
              <a:defRPr/>
            </a:pPr>
            <a:br>
              <a:rPr lang="cs-CZ" dirty="0"/>
            </a:br>
            <a:endParaRPr lang="cs-CZ" dirty="0"/>
          </a:p>
        </p:txBody>
      </p:sp>
      <p:sp>
        <p:nvSpPr>
          <p:cNvPr id="35843" name="AutoShape 3">
            <a:extLst>
              <a:ext uri="{FF2B5EF4-FFF2-40B4-BE49-F238E27FC236}">
                <a16:creationId xmlns:a16="http://schemas.microsoft.com/office/drawing/2014/main" id="{F5972BA6-AE19-A895-15A8-CF22DD97427B}"/>
              </a:ext>
            </a:extLst>
          </p:cNvPr>
          <p:cNvSpPr>
            <a:spLocks noGrp="1" noChangeAspect="1" noChangeArrowheads="1"/>
          </p:cNvSpPr>
          <p:nvPr>
            <p:ph type="body" idx="1"/>
          </p:nvPr>
        </p:nvSpPr>
        <p:spPr>
          <a:xfrm>
            <a:off x="685800" y="1844675"/>
            <a:ext cx="7772400" cy="4824413"/>
          </a:xfrm>
        </p:spPr>
        <p:txBody>
          <a:bodyPr/>
          <a:lstStyle/>
          <a:p>
            <a:pPr eaLnBrk="1" hangingPunct="1">
              <a:lnSpc>
                <a:spcPct val="130000"/>
              </a:lnSpc>
            </a:pPr>
            <a:endParaRPr lang="cs-CZ" altLang="cs-CZ" sz="3600" dirty="0">
              <a:solidFill>
                <a:schemeClr val="tx2"/>
              </a:solidFill>
            </a:endParaRPr>
          </a:p>
          <a:p>
            <a:pPr eaLnBrk="1" hangingPunct="1">
              <a:lnSpc>
                <a:spcPct val="130000"/>
              </a:lnSpc>
              <a:buFont typeface="Wingdings" panose="05000000000000000000" pitchFamily="2" charset="2"/>
              <a:buNone/>
            </a:pPr>
            <a:endParaRPr lang="cs-CZ" altLang="cs-CZ" sz="3600" dirty="0">
              <a:solidFill>
                <a:schemeClr val="tx2"/>
              </a:solidFill>
            </a:endParaRPr>
          </a:p>
          <a:p>
            <a:pPr eaLnBrk="1" hangingPunct="1">
              <a:lnSpc>
                <a:spcPct val="130000"/>
              </a:lnSpc>
              <a:buFont typeface="Wingdings" panose="05000000000000000000" pitchFamily="2" charset="2"/>
              <a:buNone/>
            </a:pPr>
            <a:endParaRPr lang="cs-CZ" altLang="cs-CZ" sz="3600" dirty="0">
              <a:solidFill>
                <a:schemeClr val="tx2"/>
              </a:solidFill>
              <a:latin typeface="Calibri" panose="020F0502020204030204" pitchFamily="34" charset="0"/>
            </a:endParaRPr>
          </a:p>
          <a:p>
            <a:pPr eaLnBrk="1" hangingPunct="1">
              <a:lnSpc>
                <a:spcPct val="130000"/>
              </a:lnSpc>
              <a:buFont typeface="Wingdings" panose="05000000000000000000" pitchFamily="2" charset="2"/>
              <a:buNone/>
            </a:pPr>
            <a:endParaRPr lang="cs-CZ" altLang="cs-CZ" sz="3600" dirty="0">
              <a:solidFill>
                <a:schemeClr val="tx2"/>
              </a:solidFill>
            </a:endParaRPr>
          </a:p>
        </p:txBody>
      </p:sp>
      <p:pic>
        <p:nvPicPr>
          <p:cNvPr id="2" name="Obrázek 1" descr="Hasicí deka Firex PS11 se silikonovým povlakem">
            <a:extLst>
              <a:ext uri="{FF2B5EF4-FFF2-40B4-BE49-F238E27FC236}">
                <a16:creationId xmlns:a16="http://schemas.microsoft.com/office/drawing/2014/main" id="{5DC74E21-31A9-E1C5-973E-F280E43B22D1}"/>
              </a:ext>
            </a:extLst>
          </p:cNvPr>
          <p:cNvPicPr>
            <a:picLocks noChangeAspect="1"/>
          </p:cNvPicPr>
          <p:nvPr/>
        </p:nvPicPr>
        <p:blipFill>
          <a:blip r:embed="rId2"/>
          <a:stretch>
            <a:fillRect/>
          </a:stretch>
        </p:blipFill>
        <p:spPr>
          <a:xfrm>
            <a:off x="3395375" y="241666"/>
            <a:ext cx="5076057" cy="6522460"/>
          </a:xfrm>
          <a:prstGeom prst="rect">
            <a:avLst/>
          </a:prstGeom>
        </p:spPr>
      </p:pic>
      <p:pic>
        <p:nvPicPr>
          <p:cNvPr id="3" name="Obrázek 2">
            <a:extLst>
              <a:ext uri="{FF2B5EF4-FFF2-40B4-BE49-F238E27FC236}">
                <a16:creationId xmlns:a16="http://schemas.microsoft.com/office/drawing/2014/main" id="{91391EF3-5421-E679-036B-D9657D619CFB}"/>
              </a:ext>
            </a:extLst>
          </p:cNvPr>
          <p:cNvPicPr>
            <a:picLocks noChangeAspect="1"/>
          </p:cNvPicPr>
          <p:nvPr/>
        </p:nvPicPr>
        <p:blipFill>
          <a:blip r:embed="rId3"/>
          <a:stretch>
            <a:fillRect/>
          </a:stretch>
        </p:blipFill>
        <p:spPr>
          <a:xfrm>
            <a:off x="107504" y="22640"/>
            <a:ext cx="2829650" cy="3550376"/>
          </a:xfrm>
          <a:prstGeom prst="rect">
            <a:avLst/>
          </a:prstGeom>
        </p:spPr>
      </p:pic>
    </p:spTree>
    <p:extLst>
      <p:ext uri="{BB962C8B-B14F-4D97-AF65-F5344CB8AC3E}">
        <p14:creationId xmlns:p14="http://schemas.microsoft.com/office/powerpoint/2010/main" val="1764342654"/>
      </p:ext>
    </p:extLst>
  </p:cSld>
  <p:clrMapOvr>
    <a:masterClrMapping/>
  </p:clrMapOvr>
  <p:transition advTm="5312"/>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E62D3-CB02-FD52-3FBE-D997B839EF95}"/>
            </a:ext>
          </a:extLst>
        </p:cNvPr>
        <p:cNvGrpSpPr/>
        <p:nvPr/>
      </p:nvGrpSpPr>
      <p:grpSpPr>
        <a:xfrm>
          <a:off x="0" y="0"/>
          <a:ext cx="0" cy="0"/>
          <a:chOff x="0" y="0"/>
          <a:chExt cx="0" cy="0"/>
        </a:xfrm>
      </p:grpSpPr>
      <p:sp>
        <p:nvSpPr>
          <p:cNvPr id="58370" name="Rectangle 2">
            <a:extLst>
              <a:ext uri="{FF2B5EF4-FFF2-40B4-BE49-F238E27FC236}">
                <a16:creationId xmlns:a16="http://schemas.microsoft.com/office/drawing/2014/main" id="{783809A0-27FF-EBF0-0A2E-465C2238AAAC}"/>
              </a:ext>
            </a:extLst>
          </p:cNvPr>
          <p:cNvSpPr>
            <a:spLocks noGrp="1" noChangeArrowheads="1"/>
          </p:cNvSpPr>
          <p:nvPr>
            <p:ph type="title"/>
          </p:nvPr>
        </p:nvSpPr>
        <p:spPr/>
        <p:txBody>
          <a:bodyPr/>
          <a:lstStyle/>
          <a:p>
            <a:pPr eaLnBrk="1" hangingPunct="1">
              <a:defRPr/>
            </a:pPr>
            <a:br>
              <a:rPr lang="cs-CZ" dirty="0"/>
            </a:br>
            <a:endParaRPr lang="cs-CZ" dirty="0"/>
          </a:p>
        </p:txBody>
      </p:sp>
      <p:sp>
        <p:nvSpPr>
          <p:cNvPr id="35843" name="AutoShape 3">
            <a:extLst>
              <a:ext uri="{FF2B5EF4-FFF2-40B4-BE49-F238E27FC236}">
                <a16:creationId xmlns:a16="http://schemas.microsoft.com/office/drawing/2014/main" id="{2020F650-30B9-D377-E58B-68B83A8B3D95}"/>
              </a:ext>
            </a:extLst>
          </p:cNvPr>
          <p:cNvSpPr>
            <a:spLocks noGrp="1" noChangeAspect="1" noChangeArrowheads="1"/>
          </p:cNvSpPr>
          <p:nvPr>
            <p:ph type="body" idx="1"/>
          </p:nvPr>
        </p:nvSpPr>
        <p:spPr>
          <a:xfrm>
            <a:off x="685800" y="1844675"/>
            <a:ext cx="7772400" cy="4824413"/>
          </a:xfrm>
        </p:spPr>
        <p:txBody>
          <a:bodyPr/>
          <a:lstStyle/>
          <a:p>
            <a:pPr eaLnBrk="1" hangingPunct="1">
              <a:lnSpc>
                <a:spcPct val="130000"/>
              </a:lnSpc>
            </a:pPr>
            <a:endParaRPr lang="cs-CZ" altLang="cs-CZ" sz="3600" dirty="0">
              <a:solidFill>
                <a:schemeClr val="tx2"/>
              </a:solidFill>
            </a:endParaRPr>
          </a:p>
          <a:p>
            <a:pPr eaLnBrk="1" hangingPunct="1">
              <a:lnSpc>
                <a:spcPct val="130000"/>
              </a:lnSpc>
              <a:buFont typeface="Wingdings" panose="05000000000000000000" pitchFamily="2" charset="2"/>
              <a:buNone/>
            </a:pPr>
            <a:endParaRPr lang="cs-CZ" altLang="cs-CZ" sz="3600" dirty="0">
              <a:solidFill>
                <a:schemeClr val="tx2"/>
              </a:solidFill>
            </a:endParaRPr>
          </a:p>
          <a:p>
            <a:pPr eaLnBrk="1" hangingPunct="1">
              <a:lnSpc>
                <a:spcPct val="130000"/>
              </a:lnSpc>
              <a:buFont typeface="Wingdings" panose="05000000000000000000" pitchFamily="2" charset="2"/>
              <a:buNone/>
            </a:pPr>
            <a:endParaRPr lang="cs-CZ" altLang="cs-CZ" sz="3600" dirty="0">
              <a:solidFill>
                <a:schemeClr val="tx2"/>
              </a:solidFill>
              <a:latin typeface="Calibri" panose="020F0502020204030204" pitchFamily="34" charset="0"/>
            </a:endParaRPr>
          </a:p>
          <a:p>
            <a:pPr eaLnBrk="1" hangingPunct="1">
              <a:lnSpc>
                <a:spcPct val="130000"/>
              </a:lnSpc>
              <a:buFont typeface="Wingdings" panose="05000000000000000000" pitchFamily="2" charset="2"/>
              <a:buNone/>
            </a:pPr>
            <a:endParaRPr lang="cs-CZ" altLang="cs-CZ" sz="3600" dirty="0">
              <a:solidFill>
                <a:schemeClr val="tx2"/>
              </a:solidFill>
            </a:endParaRPr>
          </a:p>
        </p:txBody>
      </p:sp>
      <p:pic>
        <p:nvPicPr>
          <p:cNvPr id="5" name="Obrázek 4">
            <a:extLst>
              <a:ext uri="{FF2B5EF4-FFF2-40B4-BE49-F238E27FC236}">
                <a16:creationId xmlns:a16="http://schemas.microsoft.com/office/drawing/2014/main" id="{2B936518-DA2E-4733-F594-1FD25882A0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840540"/>
            <a:ext cx="3169936" cy="4752528"/>
          </a:xfrm>
          <a:prstGeom prst="rect">
            <a:avLst/>
          </a:prstGeom>
        </p:spPr>
      </p:pic>
      <p:pic>
        <p:nvPicPr>
          <p:cNvPr id="7" name="Obrázek 6">
            <a:extLst>
              <a:ext uri="{FF2B5EF4-FFF2-40B4-BE49-F238E27FC236}">
                <a16:creationId xmlns:a16="http://schemas.microsoft.com/office/drawing/2014/main" id="{445C209A-EF39-1808-8AE9-4087120070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1559" y="174760"/>
            <a:ext cx="6588224" cy="4394345"/>
          </a:xfrm>
          <a:prstGeom prst="rect">
            <a:avLst/>
          </a:prstGeom>
        </p:spPr>
      </p:pic>
    </p:spTree>
    <p:extLst>
      <p:ext uri="{BB962C8B-B14F-4D97-AF65-F5344CB8AC3E}">
        <p14:creationId xmlns:p14="http://schemas.microsoft.com/office/powerpoint/2010/main" val="1811980787"/>
      </p:ext>
    </p:extLst>
  </p:cSld>
  <p:clrMapOvr>
    <a:masterClrMapping/>
  </p:clrMapOvr>
  <p:transition advTm="5312"/>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br>
              <a:rPr lang="cs-CZ" dirty="0"/>
            </a:br>
            <a:r>
              <a:rPr lang="cs-CZ" dirty="0"/>
              <a:t>Děkuji za pozornost</a:t>
            </a:r>
          </a:p>
        </p:txBody>
      </p:sp>
      <p:sp>
        <p:nvSpPr>
          <p:cNvPr id="86019" name="AutoShape 3"/>
          <p:cNvSpPr>
            <a:spLocks noGrp="1" noChangeAspect="1" noChangeArrowheads="1"/>
          </p:cNvSpPr>
          <p:nvPr>
            <p:ph type="body" idx="1"/>
          </p:nvPr>
        </p:nvSpPr>
        <p:spPr>
          <a:xfrm>
            <a:off x="685800" y="1844675"/>
            <a:ext cx="7772400" cy="4251325"/>
          </a:xfrm>
        </p:spPr>
        <p:txBody>
          <a:bodyPr/>
          <a:lstStyle/>
          <a:p>
            <a:pPr eaLnBrk="1" hangingPunct="1">
              <a:lnSpc>
                <a:spcPct val="130000"/>
              </a:lnSpc>
            </a:pPr>
            <a:endParaRPr lang="cs-CZ" altLang="cs-CZ" sz="3600" dirty="0">
              <a:solidFill>
                <a:schemeClr val="tx2"/>
              </a:solidFill>
            </a:endParaRPr>
          </a:p>
          <a:p>
            <a:pPr eaLnBrk="1" hangingPunct="1">
              <a:lnSpc>
                <a:spcPct val="130000"/>
              </a:lnSpc>
              <a:buFont typeface="Wingdings" panose="05000000000000000000" pitchFamily="2" charset="2"/>
              <a:buNone/>
            </a:pPr>
            <a:r>
              <a:rPr lang="cs-CZ" altLang="cs-CZ" sz="3600" dirty="0">
                <a:solidFill>
                  <a:schemeClr val="tx2"/>
                </a:solidFill>
                <a:latin typeface="Calibri" panose="020F0502020204030204" pitchFamily="34" charset="0"/>
              </a:rPr>
              <a:t>kontakt:</a:t>
            </a:r>
          </a:p>
          <a:p>
            <a:pPr eaLnBrk="1" hangingPunct="1">
              <a:lnSpc>
                <a:spcPct val="130000"/>
              </a:lnSpc>
              <a:buFont typeface="Wingdings" panose="05000000000000000000" pitchFamily="2" charset="2"/>
              <a:buNone/>
            </a:pPr>
            <a:r>
              <a:rPr lang="cs-CZ" altLang="cs-CZ" sz="3600" dirty="0">
                <a:solidFill>
                  <a:schemeClr val="tx2"/>
                </a:solidFill>
                <a:latin typeface="Calibri" panose="020F0502020204030204" pitchFamily="34" charset="0"/>
              </a:rPr>
              <a:t>Skácelík CZ s.r.o.</a:t>
            </a:r>
          </a:p>
          <a:p>
            <a:pPr eaLnBrk="1" hangingPunct="1">
              <a:lnSpc>
                <a:spcPct val="130000"/>
              </a:lnSpc>
              <a:buFont typeface="Wingdings" panose="05000000000000000000" pitchFamily="2" charset="2"/>
              <a:buNone/>
            </a:pPr>
            <a:r>
              <a:rPr lang="cs-CZ" altLang="cs-CZ" sz="3600" dirty="0" err="1">
                <a:solidFill>
                  <a:schemeClr val="tx2"/>
                </a:solidFill>
                <a:latin typeface="Calibri" panose="020F0502020204030204" pitchFamily="34" charset="0"/>
              </a:rPr>
              <a:t>gsm</a:t>
            </a:r>
            <a:r>
              <a:rPr lang="cs-CZ" altLang="cs-CZ" sz="3600" dirty="0">
                <a:solidFill>
                  <a:schemeClr val="tx2"/>
                </a:solidFill>
                <a:latin typeface="Calibri" panose="020F0502020204030204" pitchFamily="34" charset="0"/>
              </a:rPr>
              <a:t> +420 724 126 741</a:t>
            </a:r>
          </a:p>
          <a:p>
            <a:pPr eaLnBrk="1" hangingPunct="1">
              <a:lnSpc>
                <a:spcPct val="130000"/>
              </a:lnSpc>
              <a:buFont typeface="Wingdings" panose="05000000000000000000" pitchFamily="2" charset="2"/>
              <a:buNone/>
            </a:pPr>
            <a:r>
              <a:rPr lang="cs-CZ" altLang="cs-CZ" sz="3600" dirty="0">
                <a:solidFill>
                  <a:schemeClr val="tx2"/>
                </a:solidFill>
                <a:latin typeface="Calibri" panose="020F0502020204030204" pitchFamily="34" charset="0"/>
              </a:rPr>
              <a:t>info@skacelik.eu</a:t>
            </a:r>
          </a:p>
          <a:p>
            <a:pPr eaLnBrk="1" hangingPunct="1">
              <a:lnSpc>
                <a:spcPct val="130000"/>
              </a:lnSpc>
              <a:buFont typeface="Wingdings" panose="05000000000000000000" pitchFamily="2" charset="2"/>
              <a:buNone/>
            </a:pPr>
            <a:endParaRPr lang="cs-CZ" altLang="cs-CZ" sz="3600" dirty="0">
              <a:solidFill>
                <a:schemeClr val="tx2"/>
              </a:solidFill>
              <a:latin typeface="Calibri" panose="020F0502020204030204" pitchFamily="34" charset="0"/>
            </a:endParaRPr>
          </a:p>
          <a:p>
            <a:pPr eaLnBrk="1" hangingPunct="1">
              <a:lnSpc>
                <a:spcPct val="130000"/>
              </a:lnSpc>
              <a:buFont typeface="Wingdings" panose="05000000000000000000" pitchFamily="2" charset="2"/>
              <a:buNone/>
            </a:pPr>
            <a:endParaRPr lang="cs-CZ" altLang="cs-CZ" sz="3600" dirty="0">
              <a:solidFill>
                <a:schemeClr val="tx2"/>
              </a:solidFill>
              <a:latin typeface="Calibri" panose="020F0502020204030204" pitchFamily="34" charset="0"/>
            </a:endParaRPr>
          </a:p>
          <a:p>
            <a:pPr eaLnBrk="1" hangingPunct="1">
              <a:lnSpc>
                <a:spcPct val="130000"/>
              </a:lnSpc>
              <a:buFont typeface="Wingdings" panose="05000000000000000000" pitchFamily="2" charset="2"/>
              <a:buNone/>
            </a:pPr>
            <a:endParaRPr lang="cs-CZ" altLang="cs-CZ" sz="3600" dirty="0">
              <a:solidFill>
                <a:schemeClr val="tx2"/>
              </a:solidFill>
            </a:endParaRPr>
          </a:p>
        </p:txBody>
      </p:sp>
    </p:spTree>
  </p:cSld>
  <p:clrMapOvr>
    <a:masterClrMapping/>
  </p:clrMapOvr>
  <p:transition advTm="5312"/>
</p:sld>
</file>

<file path=ppt/theme/theme1.xml><?xml version="1.0" encoding="utf-8"?>
<a:theme xmlns:a="http://schemas.openxmlformats.org/drawingml/2006/main" name="Vzletný">
  <a:themeElements>
    <a:clrScheme name="">
      <a:dk1>
        <a:srgbClr val="000000"/>
      </a:dk1>
      <a:lt1>
        <a:srgbClr val="FFFFFF"/>
      </a:lt1>
      <a:dk2>
        <a:srgbClr val="008080"/>
      </a:dk2>
      <a:lt2>
        <a:srgbClr val="FFCC66"/>
      </a:lt2>
      <a:accent1>
        <a:srgbClr val="00FFFF"/>
      </a:accent1>
      <a:accent2>
        <a:srgbClr val="3366FF"/>
      </a:accent2>
      <a:accent3>
        <a:srgbClr val="AAC0C0"/>
      </a:accent3>
      <a:accent4>
        <a:srgbClr val="DADADA"/>
      </a:accent4>
      <a:accent5>
        <a:srgbClr val="AAFFFF"/>
      </a:accent5>
      <a:accent6>
        <a:srgbClr val="2D5CE7"/>
      </a:accent6>
      <a:hlink>
        <a:srgbClr val="FF0033"/>
      </a:hlink>
      <a:folHlink>
        <a:srgbClr val="FFFF00"/>
      </a:folHlink>
    </a:clrScheme>
    <a:fontScheme name="Vzletný">
      <a:majorFont>
        <a:latin typeface="Arial"/>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Vzletný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Vzletný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Vzletný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Vzletný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Vzletný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cs-CZ"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cs-CZ" sz="3200" b="0" i="0" u="none" strike="noStrike" cap="none" normalizeH="0" baseline="0" smtClean="0">
            <a:ln>
              <a:noFill/>
            </a:ln>
            <a:solidFill>
              <a:schemeClr val="tx1"/>
            </a:solidFill>
            <a:effectLst/>
            <a:latin typeface="Arial" charset="0"/>
          </a:defRPr>
        </a:defPPr>
      </a:lstStyle>
    </a:lnDef>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Designs\Vzletný.pot</Template>
  <TotalTime>5108</TotalTime>
  <Words>5767</Words>
  <Application>Microsoft Office PowerPoint</Application>
  <PresentationFormat>Předvádění na obrazovce (4:3)</PresentationFormat>
  <Paragraphs>748</Paragraphs>
  <Slides>79</Slides>
  <Notes>7</Notes>
  <HiddenSlides>0</HiddenSlides>
  <MMClips>0</MMClips>
  <ScaleCrop>false</ScaleCrop>
  <HeadingPairs>
    <vt:vector size="8" baseType="variant">
      <vt:variant>
        <vt:lpstr>Použitá písma</vt:lpstr>
      </vt:variant>
      <vt:variant>
        <vt:i4>7</vt:i4>
      </vt:variant>
      <vt:variant>
        <vt:lpstr>Motiv</vt:lpstr>
      </vt:variant>
      <vt:variant>
        <vt:i4>2</vt:i4>
      </vt:variant>
      <vt:variant>
        <vt:lpstr>Vložené servery OLE</vt:lpstr>
      </vt:variant>
      <vt:variant>
        <vt:i4>1</vt:i4>
      </vt:variant>
      <vt:variant>
        <vt:lpstr>Nadpisy snímků</vt:lpstr>
      </vt:variant>
      <vt:variant>
        <vt:i4>79</vt:i4>
      </vt:variant>
    </vt:vector>
  </HeadingPairs>
  <TitlesOfParts>
    <vt:vector size="89" baseType="lpstr">
      <vt:lpstr>SimSun</vt:lpstr>
      <vt:lpstr>Aptos</vt:lpstr>
      <vt:lpstr>Arial</vt:lpstr>
      <vt:lpstr>Calibri</vt:lpstr>
      <vt:lpstr>LuxiMono</vt:lpstr>
      <vt:lpstr>Times New Roman</vt:lpstr>
      <vt:lpstr>Wingdings</vt:lpstr>
      <vt:lpstr>Vzletný</vt:lpstr>
      <vt:lpstr>Výchozí návrh</vt:lpstr>
      <vt:lpstr>Acrobat Document</vt:lpstr>
      <vt:lpstr>   Celostátní konference zaměstnanců domovů mládeže a internátů ČR</vt:lpstr>
      <vt:lpstr>Praxe ve školství – BOZP a PO</vt:lpstr>
      <vt:lpstr>Základní předpisy BOZP</vt:lpstr>
      <vt:lpstr>Základní předpisy BOZP</vt:lpstr>
      <vt:lpstr>Novinky - předpisy BOZP</vt:lpstr>
      <vt:lpstr>Novinky - předpisy BOZP - 2</vt:lpstr>
      <vt:lpstr>Novinky - předpisy BOZP - 4</vt:lpstr>
      <vt:lpstr>Novinky - předpisy BOZP - 5</vt:lpstr>
      <vt:lpstr>POJMY</vt:lpstr>
      <vt:lpstr>KONTROLNÍ ORGÁNY</vt:lpstr>
      <vt:lpstr>Prezentace aplikace PowerPoint</vt:lpstr>
      <vt:lpstr>Směrnice BOZP, BOZ a příslušné právní předpisy</vt:lpstr>
      <vt:lpstr>Povinnosti zaměstnavatele - 1</vt:lpstr>
      <vt:lpstr>Povinnosti zaměstnavatele - 2</vt:lpstr>
      <vt:lpstr>Povinnosti zaměstnavatele - 3</vt:lpstr>
      <vt:lpstr>Povinnosti zaměstnance - 1</vt:lpstr>
      <vt:lpstr>Povinnosti zaměstnance - 2</vt:lpstr>
      <vt:lpstr>Povinnosti zaměstnance - 3</vt:lpstr>
      <vt:lpstr>Rizika na pracovišti </vt:lpstr>
      <vt:lpstr>Pracovní úrazy</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Školení zaměstnanců</vt:lpstr>
      <vt:lpstr>Prezentace aplikace PowerPoint</vt:lpstr>
      <vt:lpstr>Prezentace aplikace PowerPoint</vt:lpstr>
      <vt:lpstr>Prezentace aplikace PowerPoint</vt:lpstr>
      <vt:lpstr>Poučení</vt:lpstr>
      <vt:lpstr>Dohled nad žáky</vt:lpstr>
      <vt:lpstr>OOPP</vt:lpstr>
      <vt:lpstr>Kategorizace prací</vt:lpstr>
      <vt:lpstr>Dokumentace kuchyňky a jídelny</vt:lpstr>
      <vt:lpstr>Dokumentace strojů a zařízení</vt:lpstr>
      <vt:lpstr>Zákon 250/2021 Sb. o VTZ</vt:lpstr>
      <vt:lpstr>Prezentace aplikace PowerPoint</vt:lpstr>
      <vt:lpstr>Zakázané práce těhotných žen, mladistvých…</vt:lpstr>
      <vt:lpstr>Kontroly zaměstnanců </vt:lpstr>
      <vt:lpstr>Kratom</vt:lpstr>
      <vt:lpstr>Kontroly žáků</vt:lpstr>
      <vt:lpstr>Prověrky BOZP a PO</vt:lpstr>
      <vt:lpstr>Pracovně lékařské služby - 1</vt:lpstr>
      <vt:lpstr>Pracovně lékařské služby - 2</vt:lpstr>
      <vt:lpstr>Pracovně lékařské služby - 3</vt:lpstr>
      <vt:lpstr>Pracovně lékařské služby - 4</vt:lpstr>
      <vt:lpstr>Chemické látky </vt:lpstr>
      <vt:lpstr>Bezpečnostní značky a signály</vt:lpstr>
      <vt:lpstr>Ostatní úkoly</vt:lpstr>
      <vt:lpstr>Základní právní předpisy Požární ochrana </vt:lpstr>
      <vt:lpstr>Prezentace aplikace PowerPoint</vt:lpstr>
      <vt:lpstr>Prezentace aplikace PowerPoint</vt:lpstr>
      <vt:lpstr>Členění provozovaných činností podle požárního nebezpečí</vt:lpstr>
      <vt:lpstr>Dokumentace požární ochrany</vt:lpstr>
      <vt:lpstr>Školení a odborná příprava</vt:lpstr>
      <vt:lpstr>Preventivní požární hlídka</vt:lpstr>
      <vt:lpstr>Povinnosti zaměstnavatele</vt:lpstr>
      <vt:lpstr>Zabezpečení pracoviště </vt:lpstr>
      <vt:lpstr>Prezentace aplikace PowerPoint</vt:lpstr>
      <vt:lpstr>Povinnosti právnických osob a podnikajících fyzických osob</vt:lpstr>
      <vt:lpstr>Vyhláška 246/2001 Sb. o požární prevenci </vt:lpstr>
      <vt:lpstr>Vyhláška 246/2001 Sb. o požární prevenci</vt:lpstr>
      <vt:lpstr>Prezentace aplikace PowerPoint</vt:lpstr>
      <vt:lpstr>Vyhláška 246/2001 Sb.</vt:lpstr>
      <vt:lpstr> </vt:lpstr>
      <vt:lpstr> </vt:lpstr>
      <vt:lpstr> </vt:lpstr>
      <vt:lpstr> Děkuji za pozornost</vt:lpstr>
    </vt:vector>
  </TitlesOfParts>
  <Company>Work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BOZP</dc:title>
  <dc:creator>PC</dc:creator>
  <cp:lastModifiedBy>Sylva Nekolova</cp:lastModifiedBy>
  <cp:revision>429</cp:revision>
  <cp:lastPrinted>1601-01-01T00:00:00Z</cp:lastPrinted>
  <dcterms:created xsi:type="dcterms:W3CDTF">2005-06-11T13:04:38Z</dcterms:created>
  <dcterms:modified xsi:type="dcterms:W3CDTF">2026-10-02T14:57:14Z</dcterms:modified>
</cp:coreProperties>
</file>